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60" r:id="rId2"/>
    <p:sldId id="264" r:id="rId3"/>
    <p:sldId id="378" r:id="rId4"/>
    <p:sldId id="379" r:id="rId5"/>
    <p:sldId id="390" r:id="rId6"/>
    <p:sldId id="394" r:id="rId7"/>
    <p:sldId id="382" r:id="rId8"/>
    <p:sldId id="383" r:id="rId9"/>
    <p:sldId id="385" r:id="rId10"/>
    <p:sldId id="395" r:id="rId11"/>
    <p:sldId id="386" r:id="rId12"/>
    <p:sldId id="400" r:id="rId13"/>
    <p:sldId id="391" r:id="rId14"/>
    <p:sldId id="387" r:id="rId15"/>
    <p:sldId id="388" r:id="rId16"/>
    <p:sldId id="396" r:id="rId17"/>
    <p:sldId id="397" r:id="rId18"/>
    <p:sldId id="398" r:id="rId19"/>
    <p:sldId id="389" r:id="rId20"/>
    <p:sldId id="392" r:id="rId21"/>
    <p:sldId id="399" r:id="rId22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393" userDrawn="1">
          <p15:clr>
            <a:srgbClr val="A4A3A4"/>
          </p15:clr>
        </p15:guide>
        <p15:guide id="4" pos="728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6510"/>
    <a:srgbClr val="FEC200"/>
    <a:srgbClr val="E6AF00"/>
    <a:srgbClr val="FB85D4"/>
    <a:srgbClr val="FCA6DF"/>
    <a:srgbClr val="424242"/>
    <a:srgbClr val="18CAC2"/>
    <a:srgbClr val="D9D9D9"/>
    <a:srgbClr val="8FAADC"/>
    <a:srgbClr val="D0CE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Açık Stil 3 - Vurgu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Açık Stil 3 - Vurgu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99" autoAdjust="0"/>
    <p:restoredTop sz="95405" autoAdjust="0"/>
  </p:normalViewPr>
  <p:slideViewPr>
    <p:cSldViewPr showGuides="1">
      <p:cViewPr>
        <p:scale>
          <a:sx n="95" d="100"/>
          <a:sy n="95" d="100"/>
        </p:scale>
        <p:origin x="-186" y="0"/>
      </p:cViewPr>
      <p:guideLst>
        <p:guide orient="horz" pos="2160"/>
        <p:guide pos="3840"/>
        <p:guide pos="393"/>
        <p:guide pos="728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2053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CB410A-F33F-4AB4-852F-D1CE6502B2C4}" type="datetimeFigureOut">
              <a:rPr lang="vi-VN" smtClean="0"/>
              <a:pPr/>
              <a:t>11/01/2023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AA3FDB-E1FF-41D5-9DDE-74331BAB0AAA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33107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AA3FDB-E1FF-41D5-9DDE-74331BAB0AAA}" type="slidenum">
              <a:rPr lang="vi-VN" smtClean="0"/>
              <a:pPr/>
              <a:t>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68865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www.rehberlikservisim.com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4999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548680"/>
            <a:ext cx="10515600" cy="83162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www.rehberlikservisim.com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21579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www.rehberlikservisim.com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1373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548680"/>
            <a:ext cx="10515600" cy="83162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www.rehberlikservisim.com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>
            <a:lvl1pPr>
              <a:defRPr b="1">
                <a:latin typeface="+mj-lt"/>
              </a:defRPr>
            </a:lvl1pPr>
          </a:lstStyle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30676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www.rehberlikservisim.com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22737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548680"/>
            <a:ext cx="10515600" cy="83162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www.rehberlikservisim.com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06397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www.rehberlikservisim.com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30231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80" y="628579"/>
            <a:ext cx="11471920" cy="7920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60238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www.rehberlikservisim.com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77903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www.rehberlikservisim.com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27930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www.rehberlikservisim.com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00205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5"/>
          <p:cNvGrpSpPr>
            <a:grpSpLocks/>
          </p:cNvGrpSpPr>
          <p:nvPr userDrawn="1"/>
        </p:nvGrpSpPr>
        <p:grpSpPr bwMode="auto">
          <a:xfrm>
            <a:off x="0" y="6453336"/>
            <a:ext cx="12192000" cy="404664"/>
            <a:chOff x="0" y="4681728"/>
            <a:chExt cx="9163025" cy="377952"/>
          </a:xfrm>
        </p:grpSpPr>
        <p:sp>
          <p:nvSpPr>
            <p:cNvPr id="13" name="矩形 3"/>
            <p:cNvSpPr/>
            <p:nvPr/>
          </p:nvSpPr>
          <p:spPr>
            <a:xfrm>
              <a:off x="0" y="4681728"/>
              <a:ext cx="9163025" cy="377952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4" name="矩形 4"/>
            <p:cNvSpPr/>
            <p:nvPr/>
          </p:nvSpPr>
          <p:spPr>
            <a:xfrm>
              <a:off x="8785201" y="4681728"/>
              <a:ext cx="377824" cy="37795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5" name="矩形 5"/>
            <p:cNvSpPr/>
            <p:nvPr/>
          </p:nvSpPr>
          <p:spPr>
            <a:xfrm>
              <a:off x="0" y="4681728"/>
              <a:ext cx="377824" cy="37795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6" name="等腰三角形 6"/>
            <p:cNvSpPr/>
            <p:nvPr/>
          </p:nvSpPr>
          <p:spPr>
            <a:xfrm rot="5400000">
              <a:off x="8910592" y="4815142"/>
              <a:ext cx="127043" cy="111125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7" name="等腰三角形 7"/>
            <p:cNvSpPr/>
            <p:nvPr/>
          </p:nvSpPr>
          <p:spPr>
            <a:xfrm rot="16200000">
              <a:off x="125391" y="4815142"/>
              <a:ext cx="127043" cy="111125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</p:grpSp>
      <p:grpSp>
        <p:nvGrpSpPr>
          <p:cNvPr id="18" name="组合 24"/>
          <p:cNvGrpSpPr>
            <a:grpSpLocks/>
          </p:cNvGrpSpPr>
          <p:nvPr userDrawn="1"/>
        </p:nvGrpSpPr>
        <p:grpSpPr bwMode="auto">
          <a:xfrm>
            <a:off x="-9600" y="500528"/>
            <a:ext cx="12217400" cy="671101"/>
            <a:chOff x="0" y="242094"/>
            <a:chExt cx="9163025" cy="564356"/>
          </a:xfrm>
        </p:grpSpPr>
        <p:grpSp>
          <p:nvGrpSpPr>
            <p:cNvPr id="25" name="组合 9"/>
            <p:cNvGrpSpPr>
              <a:grpSpLocks/>
            </p:cNvGrpSpPr>
            <p:nvPr/>
          </p:nvGrpSpPr>
          <p:grpSpPr bwMode="auto">
            <a:xfrm flipH="1">
              <a:off x="9060600" y="242094"/>
              <a:ext cx="102425" cy="564356"/>
              <a:chOff x="7668348" y="242094"/>
              <a:chExt cx="98744" cy="564356"/>
            </a:xfrm>
          </p:grpSpPr>
          <p:sp>
            <p:nvSpPr>
              <p:cNvPr id="32" name="矩形 16"/>
              <p:cNvSpPr/>
              <p:nvPr/>
            </p:nvSpPr>
            <p:spPr>
              <a:xfrm>
                <a:off x="7668348" y="242468"/>
                <a:ext cx="62748" cy="56461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33" name="直接连接符 17"/>
              <p:cNvCxnSpPr/>
              <p:nvPr/>
            </p:nvCxnSpPr>
            <p:spPr>
              <a:xfrm>
                <a:off x="7767827" y="242468"/>
                <a:ext cx="0" cy="564610"/>
              </a:xfrm>
              <a:prstGeom prst="line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组合 3"/>
            <p:cNvGrpSpPr>
              <a:grpSpLocks/>
            </p:cNvGrpSpPr>
            <p:nvPr/>
          </p:nvGrpSpPr>
          <p:grpSpPr bwMode="auto">
            <a:xfrm>
              <a:off x="0" y="242094"/>
              <a:ext cx="480244" cy="564356"/>
              <a:chOff x="0" y="242094"/>
              <a:chExt cx="480244" cy="564356"/>
            </a:xfrm>
          </p:grpSpPr>
          <p:sp>
            <p:nvSpPr>
              <p:cNvPr id="28" name="矩形 12"/>
              <p:cNvSpPr/>
              <p:nvPr/>
            </p:nvSpPr>
            <p:spPr>
              <a:xfrm>
                <a:off x="0" y="242468"/>
                <a:ext cx="425449" cy="56461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29" name="直接连接符 13"/>
              <p:cNvCxnSpPr/>
              <p:nvPr/>
            </p:nvCxnSpPr>
            <p:spPr>
              <a:xfrm>
                <a:off x="481012" y="242468"/>
                <a:ext cx="0" cy="564610"/>
              </a:xfrm>
              <a:prstGeom prst="line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" name="TextBox 3"/>
          <p:cNvSpPr txBox="1"/>
          <p:nvPr userDrawn="1"/>
        </p:nvSpPr>
        <p:spPr>
          <a:xfrm>
            <a:off x="10992544" y="719118"/>
            <a:ext cx="10801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>
                <a:solidFill>
                  <a:schemeClr val="tx1">
                    <a:lumMod val="75000"/>
                    <a:lumOff val="25000"/>
                  </a:schemeClr>
                </a:solidFill>
              </a:rPr>
              <a:t>COMPANY NAME</a:t>
            </a:r>
            <a:endParaRPr lang="vi-VN" sz="10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3" name="TextBox 42"/>
          <p:cNvSpPr txBox="1"/>
          <p:nvPr userDrawn="1"/>
        </p:nvSpPr>
        <p:spPr>
          <a:xfrm>
            <a:off x="10992544" y="908720"/>
            <a:ext cx="1008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solidFill>
                  <a:schemeClr val="tx1">
                    <a:lumMod val="75000"/>
                    <a:lumOff val="25000"/>
                  </a:schemeClr>
                </a:solidFill>
              </a:rPr>
              <a:t>ABS.COM</a:t>
            </a:r>
            <a:endParaRPr lang="vi-VN" sz="11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48" name="Straight Connector 47"/>
          <p:cNvCxnSpPr/>
          <p:nvPr userDrawn="1"/>
        </p:nvCxnSpPr>
        <p:spPr>
          <a:xfrm>
            <a:off x="10992544" y="935142"/>
            <a:ext cx="1008112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 userDrawn="1"/>
        </p:nvGrpSpPr>
        <p:grpSpPr>
          <a:xfrm>
            <a:off x="10272464" y="663642"/>
            <a:ext cx="645677" cy="533110"/>
            <a:chOff x="473446" y="6325727"/>
            <a:chExt cx="645677" cy="533110"/>
          </a:xfrm>
        </p:grpSpPr>
        <p:grpSp>
          <p:nvGrpSpPr>
            <p:cNvPr id="22" name="Group 21"/>
            <p:cNvGrpSpPr/>
            <p:nvPr userDrawn="1"/>
          </p:nvGrpSpPr>
          <p:grpSpPr>
            <a:xfrm>
              <a:off x="473446" y="6325727"/>
              <a:ext cx="645677" cy="533110"/>
              <a:chOff x="1614488" y="2814638"/>
              <a:chExt cx="3513263" cy="2918618"/>
            </a:xfrm>
          </p:grpSpPr>
          <p:sp>
            <p:nvSpPr>
              <p:cNvPr id="24" name="AutoShape 10"/>
              <p:cNvSpPr>
                <a:spLocks noChangeArrowheads="1"/>
              </p:cNvSpPr>
              <p:nvPr/>
            </p:nvSpPr>
            <p:spPr bwMode="gray">
              <a:xfrm>
                <a:off x="1614488" y="2814638"/>
                <a:ext cx="3513263" cy="291861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chemeClr val="accent5"/>
                  </a:gs>
                  <a:gs pos="26500">
                    <a:srgbClr val="E6E6E6"/>
                  </a:gs>
                  <a:gs pos="34000">
                    <a:schemeClr val="accent5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chemeClr val="accent5"/>
                  </a:gs>
                  <a:gs pos="73500">
                    <a:srgbClr val="E6E6E6"/>
                  </a:gs>
                  <a:gs pos="92500">
                    <a:schemeClr val="accent5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/>
                <a:endParaRPr lang="vi-VN">
                  <a:solidFill>
                    <a:srgbClr val="FFFFFF"/>
                  </a:solidFill>
                  <a:latin typeface="Verdana" panose="020B0604030504040204" pitchFamily="34" charset="0"/>
                </a:endParaRPr>
              </a:p>
            </p:txBody>
          </p:sp>
          <p:sp>
            <p:nvSpPr>
              <p:cNvPr id="26" name="AutoShape 11"/>
              <p:cNvSpPr>
                <a:spLocks noChangeArrowheads="1"/>
              </p:cNvSpPr>
              <p:nvPr/>
            </p:nvSpPr>
            <p:spPr bwMode="gray">
              <a:xfrm>
                <a:off x="1827205" y="2990456"/>
                <a:ext cx="3087826" cy="2566978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chemeClr val="accent5"/>
              </a:solidFill>
              <a:ln w="9525">
                <a:solidFill>
                  <a:schemeClr val="accent5">
                    <a:lumMod val="75000"/>
                  </a:schemeClr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/>
                <a:endParaRPr lang="vi-VN">
                  <a:solidFill>
                    <a:srgbClr val="FFFFFF"/>
                  </a:solidFill>
                  <a:latin typeface="Verdana" panose="020B0604030504040204" pitchFamily="34" charset="0"/>
                </a:endParaRPr>
              </a:p>
            </p:txBody>
          </p:sp>
        </p:grpSp>
        <p:sp>
          <p:nvSpPr>
            <p:cNvPr id="23" name="TextBox 22"/>
            <p:cNvSpPr txBox="1"/>
            <p:nvPr userDrawn="1"/>
          </p:nvSpPr>
          <p:spPr>
            <a:xfrm>
              <a:off x="549026" y="6381328"/>
              <a:ext cx="49926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>
                  <a:solidFill>
                    <a:schemeClr val="bg1"/>
                  </a:solidFill>
                  <a:latin typeface="+mj-lt"/>
                </a:rPr>
                <a:t>Your Logo</a:t>
              </a:r>
              <a:endParaRPr lang="vi-VN" sz="1100" b="1">
                <a:solidFill>
                  <a:schemeClr val="bg1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81853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 txBox="1">
            <a:spLocks/>
          </p:cNvSpPr>
          <p:nvPr/>
        </p:nvSpPr>
        <p:spPr>
          <a:xfrm>
            <a:off x="-21538" y="3068961"/>
            <a:ext cx="12192000" cy="273630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8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LİSELERE GEÇİŞ SİSTEMİ</a:t>
            </a:r>
            <a:endParaRPr lang="en-US" sz="8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071664" y="1813363"/>
            <a:ext cx="4967217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r-TR" sz="8000" b="1" dirty="0" smtClean="0">
                <a:ln/>
                <a:solidFill>
                  <a:schemeClr val="accent3"/>
                </a:solidFill>
              </a:rPr>
              <a:t>2022</a:t>
            </a:r>
            <a:endParaRPr lang="en-US" sz="8000" b="1" dirty="0">
              <a:ln/>
              <a:solidFill>
                <a:schemeClr val="accent3"/>
              </a:solidFill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5159896" y="463791"/>
            <a:ext cx="5616624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99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haroni" pitchFamily="2" charset="-79"/>
                <a:cs typeface="Aharoni" pitchFamily="2" charset="-79"/>
              </a:rPr>
              <a:t>LGS</a:t>
            </a:r>
            <a:endParaRPr lang="tr-TR" sz="199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53800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SINAV SÜRESİ VE BAŞLAMA SAATİ?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6" name="5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0070C0"/>
                </a:solidFill>
              </a:rPr>
              <a:t>www.</a:t>
            </a:r>
            <a:r>
              <a:rPr lang="tr-TR" sz="2000" b="1" dirty="0" err="1">
                <a:solidFill>
                  <a:srgbClr val="0070C0"/>
                </a:solidFill>
              </a:rPr>
              <a:t>rehberlikservisim</a:t>
            </a:r>
            <a:r>
              <a:rPr lang="tr-TR" sz="2000" b="1" dirty="0">
                <a:solidFill>
                  <a:srgbClr val="0070C0"/>
                </a:solidFill>
              </a:rPr>
              <a:t>.com</a:t>
            </a:r>
          </a:p>
        </p:txBody>
      </p:sp>
      <p:pic>
        <p:nvPicPr>
          <p:cNvPr id="1027" name="Picture 3" descr="C:\Users\muhammed\Desktop\ata deneme sınavı nisan\imag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376" y="1844824"/>
            <a:ext cx="2736304" cy="3183584"/>
          </a:xfrm>
          <a:prstGeom prst="rect">
            <a:avLst/>
          </a:prstGeom>
          <a:noFill/>
        </p:spPr>
      </p:pic>
      <p:graphicFrame>
        <p:nvGraphicFramePr>
          <p:cNvPr id="8" name="7 Tablo"/>
          <p:cNvGraphicFramePr>
            <a:graphicFrameLocks noGrp="1"/>
          </p:cNvGraphicFramePr>
          <p:nvPr/>
        </p:nvGraphicFramePr>
        <p:xfrm>
          <a:off x="3863752" y="4221088"/>
          <a:ext cx="7920880" cy="19608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23224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6977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9111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2774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tr-TR" sz="2800" dirty="0"/>
                        <a:t>Sayısal</a:t>
                      </a:r>
                      <a:r>
                        <a:rPr lang="tr-TR" sz="2800" baseline="0" dirty="0"/>
                        <a:t> Bölüm</a:t>
                      </a:r>
                      <a:endParaRPr lang="tr-TR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/>
                        <a:t>Ders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b="1" dirty="0"/>
                        <a:t>Soru Sayısı</a:t>
                      </a:r>
                    </a:p>
                    <a:p>
                      <a:pPr algn="ctr"/>
                      <a:endParaRPr lang="tr-T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/>
                        <a:t>Sınav</a:t>
                      </a:r>
                      <a:r>
                        <a:rPr lang="tr-TR" sz="2000" b="1" baseline="0" dirty="0"/>
                        <a:t> Başlama Saati</a:t>
                      </a:r>
                      <a:endParaRPr lang="tr-T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/>
                        <a:t>Sınav Süresi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/>
                        <a:t>Matematik</a:t>
                      </a:r>
                      <a:endParaRPr lang="tr-TR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2400" b="1" dirty="0"/>
                        <a:t>40</a:t>
                      </a:r>
                      <a:endParaRPr lang="tr-TR" sz="2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2400" b="1" dirty="0"/>
                        <a:t>11.30</a:t>
                      </a:r>
                      <a:endParaRPr lang="tr-TR" sz="2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2400" b="1" dirty="0"/>
                        <a:t>80 Dakika</a:t>
                      </a:r>
                      <a:endParaRPr lang="tr-TR" sz="2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/>
                        <a:t>Fen ve Teknoloji</a:t>
                      </a:r>
                      <a:endParaRPr lang="tr-TR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9" name="8 Tablo"/>
          <p:cNvGraphicFramePr>
            <a:graphicFrameLocks noGrp="1"/>
          </p:cNvGraphicFramePr>
          <p:nvPr/>
        </p:nvGraphicFramePr>
        <p:xfrm>
          <a:off x="3863752" y="1268760"/>
          <a:ext cx="7848872" cy="270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8119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17320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96221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tr-TR" sz="2800" dirty="0"/>
                        <a:t>Sözel Bölüm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/>
                        <a:t>Ders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/>
                        <a:t>Soru Sayısı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/>
                        <a:t>Sınav</a:t>
                      </a:r>
                      <a:r>
                        <a:rPr lang="tr-TR" sz="2000" b="1" baseline="0" dirty="0"/>
                        <a:t> Başlama Saati</a:t>
                      </a:r>
                      <a:endParaRPr lang="tr-T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/>
                        <a:t>Sınav Süresi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/>
                        <a:t>Türkçe</a:t>
                      </a:r>
                      <a:endParaRPr lang="tr-TR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tr-TR" sz="2400" b="1" dirty="0"/>
                        <a:t>50</a:t>
                      </a:r>
                      <a:endParaRPr lang="tr-TR" sz="2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tr-TR" sz="2400" b="1" dirty="0"/>
                        <a:t>09.30</a:t>
                      </a:r>
                      <a:endParaRPr lang="tr-TR" sz="2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2400" b="1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b="1" dirty="0"/>
                        <a:t>75 Dakika</a:t>
                      </a:r>
                    </a:p>
                    <a:p>
                      <a:pPr algn="ctr"/>
                      <a:endParaRPr lang="tr-TR" sz="2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/>
                        <a:t>İnkılâp Tarihi</a:t>
                      </a:r>
                      <a:endParaRPr lang="tr-TR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/>
                        <a:t>Din Kültürü ve A.B.</a:t>
                      </a:r>
                      <a:endParaRPr lang="tr-TR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/>
                        <a:t>Yabancı Dil</a:t>
                      </a:r>
                      <a:endParaRPr lang="tr-TR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9564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352" y="1484784"/>
            <a:ext cx="4896544" cy="4896544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SINAV ZORUNLU MU?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5697443" y="2545160"/>
            <a:ext cx="6480720" cy="1969770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tr-TR" sz="40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Sınava isteyen öğrenciler girecek, zorunlu olmayacak.</a:t>
            </a:r>
            <a:endParaRPr lang="en-US" sz="40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0070C0"/>
                </a:solidFill>
              </a:rPr>
              <a:t>www.</a:t>
            </a:r>
            <a:r>
              <a:rPr lang="tr-TR" sz="2000" b="1" dirty="0" err="1">
                <a:solidFill>
                  <a:srgbClr val="0070C0"/>
                </a:solidFill>
              </a:rPr>
              <a:t>rehberlikservisim</a:t>
            </a:r>
            <a:r>
              <a:rPr lang="tr-TR" sz="2000" b="1" dirty="0">
                <a:solidFill>
                  <a:srgbClr val="0070C0"/>
                </a:solidFill>
              </a:rPr>
              <a:t>.com</a:t>
            </a:r>
          </a:p>
        </p:txBody>
      </p:sp>
    </p:spTree>
    <p:extLst>
      <p:ext uri="{BB962C8B-B14F-4D97-AF65-F5344CB8AC3E}">
        <p14:creationId xmlns:p14="http://schemas.microsoft.com/office/powerpoint/2010/main" val="338799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SINAV </a:t>
            </a:r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KURALLARI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0" y="980728"/>
            <a:ext cx="12016843" cy="4924425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ctr"/>
            <a:endParaRPr lang="tr-TR" sz="4000" b="1" i="1" dirty="0" smtClean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 dirty="0" smtClean="0">
                <a:solidFill>
                  <a:schemeClr val="accent5">
                    <a:lumMod val="75000"/>
                  </a:schemeClr>
                </a:solidFill>
              </a:rPr>
              <a:t>Geçerli </a:t>
            </a:r>
            <a:r>
              <a:rPr lang="tr-TR" sz="2000" dirty="0">
                <a:solidFill>
                  <a:schemeClr val="accent5">
                    <a:lumMod val="75000"/>
                  </a:schemeClr>
                </a:solidFill>
              </a:rPr>
              <a:t>kimlik belgesi yanında olmayan öğrenciler sınava alınmayacaktır</a:t>
            </a:r>
            <a:r>
              <a:rPr lang="tr-TR" sz="2000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  <a:p>
            <a:endParaRPr lang="tr-TR" sz="20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 dirty="0" smtClean="0">
                <a:solidFill>
                  <a:schemeClr val="accent5">
                    <a:lumMod val="75000"/>
                  </a:schemeClr>
                </a:solidFill>
              </a:rPr>
              <a:t>Öğrenciler </a:t>
            </a:r>
            <a:r>
              <a:rPr lang="tr-TR" sz="2000" dirty="0">
                <a:solidFill>
                  <a:schemeClr val="accent5">
                    <a:lumMod val="75000"/>
                  </a:schemeClr>
                </a:solidFill>
              </a:rPr>
              <a:t>sınava gelirken yanlarında geçerli kimlik </a:t>
            </a:r>
            <a:r>
              <a:rPr lang="tr-TR" sz="2000" dirty="0" smtClean="0">
                <a:solidFill>
                  <a:schemeClr val="accent5">
                    <a:lumMod val="75000"/>
                  </a:schemeClr>
                </a:solidFill>
              </a:rPr>
              <a:t>ile </a:t>
            </a:r>
            <a:r>
              <a:rPr lang="tr-TR" sz="2000" dirty="0">
                <a:solidFill>
                  <a:schemeClr val="accent5">
                    <a:lumMod val="75000"/>
                  </a:schemeClr>
                </a:solidFill>
              </a:rPr>
              <a:t>en az iki adet koyu siyah ve yumuşak kurşun kalem, kalemtıraş ve leke bırakmayan yumuşak silgi bulunduracaktır</a:t>
            </a:r>
            <a:r>
              <a:rPr lang="tr-TR" sz="2000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  <a:p>
            <a:r>
              <a:rPr lang="tr-TR" sz="20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Öğrenciler sınava şeffaf şişe içinde su götürebilir.</a:t>
            </a:r>
          </a:p>
          <a:p>
            <a:endParaRPr lang="tr-TR" sz="2400" i="1" dirty="0" smtClean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 smtClean="0">
                <a:solidFill>
                  <a:schemeClr val="accent5">
                    <a:lumMod val="75000"/>
                  </a:schemeClr>
                </a:solidFill>
              </a:rPr>
              <a:t>15 </a:t>
            </a:r>
            <a:r>
              <a:rPr lang="tr-TR" sz="2400" dirty="0">
                <a:solidFill>
                  <a:schemeClr val="accent5">
                    <a:lumMod val="75000"/>
                  </a:schemeClr>
                </a:solidFill>
              </a:rPr>
              <a:t>dakikadan sonra gelen </a:t>
            </a:r>
            <a:r>
              <a:rPr lang="tr-TR" sz="2400" dirty="0" smtClean="0">
                <a:solidFill>
                  <a:schemeClr val="accent5">
                    <a:lumMod val="75000"/>
                  </a:schemeClr>
                </a:solidFill>
              </a:rPr>
              <a:t>öğrenciler </a:t>
            </a:r>
            <a:r>
              <a:rPr lang="tr-TR" sz="2400" dirty="0">
                <a:solidFill>
                  <a:schemeClr val="accent5">
                    <a:lumMod val="75000"/>
                  </a:schemeClr>
                </a:solidFill>
              </a:rPr>
              <a:t>sınava </a:t>
            </a:r>
            <a:r>
              <a:rPr lang="tr-TR" sz="2400" dirty="0" smtClean="0">
                <a:solidFill>
                  <a:schemeClr val="accent5">
                    <a:lumMod val="75000"/>
                  </a:schemeClr>
                </a:solidFill>
              </a:rPr>
              <a:t>alınmaz.</a:t>
            </a:r>
          </a:p>
          <a:p>
            <a:endParaRPr lang="tr-TR" sz="24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 smtClean="0">
                <a:solidFill>
                  <a:schemeClr val="accent5">
                    <a:lumMod val="75000"/>
                  </a:schemeClr>
                </a:solidFill>
              </a:rPr>
              <a:t>Öğrenciler sınavın </a:t>
            </a:r>
            <a:r>
              <a:rPr lang="tr-TR" sz="2400" dirty="0">
                <a:solidFill>
                  <a:schemeClr val="accent5">
                    <a:lumMod val="75000"/>
                  </a:schemeClr>
                </a:solidFill>
              </a:rPr>
              <a:t>ilk 30 ve son 15 dakikasında sınav salonundan </a:t>
            </a:r>
            <a:r>
              <a:rPr lang="tr-TR" sz="2400" dirty="0" smtClean="0">
                <a:solidFill>
                  <a:schemeClr val="accent5">
                    <a:lumMod val="75000"/>
                  </a:schemeClr>
                </a:solidFill>
              </a:rPr>
              <a:t>çıkamazlar.</a:t>
            </a:r>
          </a:p>
          <a:p>
            <a:pPr algn="ctr"/>
            <a:endParaRPr lang="en-US" sz="40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0070C0"/>
                </a:solidFill>
              </a:rPr>
              <a:t>www.</a:t>
            </a:r>
            <a:r>
              <a:rPr lang="tr-TR" sz="2000" b="1" dirty="0" err="1">
                <a:solidFill>
                  <a:srgbClr val="0070C0"/>
                </a:solidFill>
              </a:rPr>
              <a:t>rehberlikservisim</a:t>
            </a:r>
            <a:r>
              <a:rPr lang="tr-TR" sz="2000" b="1" dirty="0">
                <a:solidFill>
                  <a:srgbClr val="0070C0"/>
                </a:solidFill>
              </a:rPr>
              <a:t>.com</a:t>
            </a:r>
          </a:p>
        </p:txBody>
      </p:sp>
    </p:spTree>
    <p:extLst>
      <p:ext uri="{BB962C8B-B14F-4D97-AF65-F5344CB8AC3E}">
        <p14:creationId xmlns:p14="http://schemas.microsoft.com/office/powerpoint/2010/main" val="1691975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SINAVLA ÖĞRENCİ ALAN LİSELERE TERCİH İŞLEMLERİ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263352" y="1693662"/>
            <a:ext cx="11665296" cy="135421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4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Roboto Condensed" panose="02000000000000000000" pitchFamily="2" charset="0"/>
              </a:rPr>
              <a:t>Sınavla öğrenci alan okullardan en fazla 10 okul tercih edilecek</a:t>
            </a:r>
            <a:r>
              <a:rPr lang="tr-TR" sz="40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.</a:t>
            </a:r>
            <a:endParaRPr lang="en-US" sz="40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5" name="Title 13"/>
          <p:cNvSpPr txBox="1">
            <a:spLocks/>
          </p:cNvSpPr>
          <p:nvPr/>
        </p:nvSpPr>
        <p:spPr>
          <a:xfrm>
            <a:off x="263352" y="3639340"/>
            <a:ext cx="11665296" cy="196977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4000" b="1" i="1" dirty="0">
                <a:solidFill>
                  <a:schemeClr val="bg1"/>
                </a:solidFill>
                <a:latin typeface="+mj-lt"/>
                <a:ea typeface="Roboto Condensed" panose="02000000000000000000" pitchFamily="2" charset="0"/>
              </a:rPr>
              <a:t>Herhangi bir okula yerleşememesi durumunda; </a:t>
            </a:r>
            <a:r>
              <a:rPr lang="tr-TR" sz="4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Roboto Condensed" panose="02000000000000000000" pitchFamily="2" charset="0"/>
              </a:rPr>
              <a:t>sınavsız öğrenci alan okullardan birine tercihlerine göre yerleştirilecek.</a:t>
            </a:r>
            <a:endParaRPr lang="en-US" sz="4000" b="1" i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0070C0"/>
                </a:solidFill>
              </a:rPr>
              <a:t>www.</a:t>
            </a:r>
            <a:r>
              <a:rPr lang="tr-TR" sz="2000" b="1" dirty="0" err="1">
                <a:solidFill>
                  <a:srgbClr val="0070C0"/>
                </a:solidFill>
              </a:rPr>
              <a:t>rehberlikservisim</a:t>
            </a:r>
            <a:r>
              <a:rPr lang="tr-TR" sz="2000" b="1" dirty="0">
                <a:solidFill>
                  <a:srgbClr val="0070C0"/>
                </a:solidFill>
              </a:rPr>
              <a:t>.com</a:t>
            </a:r>
          </a:p>
        </p:txBody>
      </p:sp>
    </p:spTree>
    <p:extLst>
      <p:ext uri="{BB962C8B-B14F-4D97-AF65-F5344CB8AC3E}">
        <p14:creationId xmlns:p14="http://schemas.microsoft.com/office/powerpoint/2010/main" val="79937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352" y="1484784"/>
            <a:ext cx="5544616" cy="4896544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YEREL YERLEŞTİRME NASIL OLACAK?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6093968" y="2922042"/>
            <a:ext cx="6098032" cy="1846659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2800" b="1" dirty="0">
                <a:solidFill>
                  <a:schemeClr val="accent5">
                    <a:lumMod val="75000"/>
                  </a:schemeClr>
                </a:solidFill>
              </a:rPr>
              <a:t>Okulların türü, okulların kontenjanı, okulların bulundukları yere göre ortaöğretim kayıt alanları oluşturulacak.</a:t>
            </a:r>
            <a:endParaRPr lang="en-US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0070C0"/>
                </a:solidFill>
              </a:rPr>
              <a:t>www.</a:t>
            </a:r>
            <a:r>
              <a:rPr lang="tr-TR" sz="2000" b="1" dirty="0" err="1">
                <a:solidFill>
                  <a:srgbClr val="0070C0"/>
                </a:solidFill>
              </a:rPr>
              <a:t>rehberlikservisim</a:t>
            </a:r>
            <a:r>
              <a:rPr lang="tr-TR" sz="2000" b="1" dirty="0">
                <a:solidFill>
                  <a:srgbClr val="0070C0"/>
                </a:solidFill>
              </a:rPr>
              <a:t>.com</a:t>
            </a:r>
          </a:p>
        </p:txBody>
      </p:sp>
    </p:spTree>
    <p:extLst>
      <p:ext uri="{BB962C8B-B14F-4D97-AF65-F5344CB8AC3E}">
        <p14:creationId xmlns:p14="http://schemas.microsoft.com/office/powerpoint/2010/main" val="1106511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352" y="1929924"/>
            <a:ext cx="4752528" cy="4197038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TERCİHLER NASIL YAPILACAK?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5159896" y="1439817"/>
            <a:ext cx="7128792" cy="4431983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b="1" i="1" dirty="0">
                <a:solidFill>
                  <a:schemeClr val="accent3"/>
                </a:solidFill>
                <a:latin typeface="+mj-lt"/>
                <a:ea typeface="Roboto Condensed" panose="02000000000000000000" pitchFamily="2" charset="0"/>
              </a:rPr>
              <a:t>Tercihlerde öğrencinin karşısına</a:t>
            </a:r>
          </a:p>
          <a:p>
            <a:endParaRPr lang="tr-TR" b="1" i="1" dirty="0">
              <a:solidFill>
                <a:schemeClr val="accent3"/>
              </a:solidFill>
              <a:latin typeface="+mj-lt"/>
              <a:ea typeface="Roboto Condensed" panose="02000000000000000000" pitchFamily="2" charset="0"/>
            </a:endParaRPr>
          </a:p>
          <a:p>
            <a:r>
              <a:rPr lang="tr-TR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1-Yerel Yerleştirme</a:t>
            </a:r>
          </a:p>
          <a:p>
            <a:r>
              <a:rPr lang="tr-TR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2-Merkezi Yerleştirme,</a:t>
            </a:r>
          </a:p>
          <a:p>
            <a:r>
              <a:rPr lang="tr-TR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3-Pansiyonlu Okullara Yerleştirme </a:t>
            </a:r>
          </a:p>
          <a:p>
            <a:endParaRPr lang="tr-TR" sz="20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endParaRPr lang="tr-TR" sz="20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r>
              <a:rPr lang="tr-TR" sz="2000" b="1" i="1" dirty="0">
                <a:solidFill>
                  <a:schemeClr val="bg2">
                    <a:lumMod val="25000"/>
                  </a:schemeClr>
                </a:solidFill>
                <a:latin typeface="+mj-lt"/>
                <a:ea typeface="Roboto Condensed" panose="02000000000000000000" pitchFamily="2" charset="0"/>
              </a:rPr>
              <a:t>ekranı olmak üzere 3 tercih ekranı çıkacak. Yerel yerleştirme tercihi yapmak zorunlu olup, yerel yerleştirme yapmayan öğrencilere diğer tercih ekranları açılmayacak.</a:t>
            </a:r>
            <a:endParaRPr lang="en-US" sz="2000" b="1" i="1" dirty="0">
              <a:solidFill>
                <a:schemeClr val="bg2">
                  <a:lumMod val="2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0070C0"/>
                </a:solidFill>
              </a:rPr>
              <a:t>www.</a:t>
            </a:r>
            <a:r>
              <a:rPr lang="tr-TR" sz="2000" b="1" dirty="0" err="1">
                <a:solidFill>
                  <a:srgbClr val="0070C0"/>
                </a:solidFill>
              </a:rPr>
              <a:t>rehberlikservisim</a:t>
            </a:r>
            <a:r>
              <a:rPr lang="tr-TR" sz="2000" b="1" dirty="0">
                <a:solidFill>
                  <a:srgbClr val="0070C0"/>
                </a:solidFill>
              </a:rPr>
              <a:t>.com</a:t>
            </a:r>
          </a:p>
        </p:txBody>
      </p:sp>
    </p:spTree>
    <p:extLst>
      <p:ext uri="{BB962C8B-B14F-4D97-AF65-F5344CB8AC3E}">
        <p14:creationId xmlns:p14="http://schemas.microsoft.com/office/powerpoint/2010/main" val="2235931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YEREL YERLEŞTİRME NASIL OLACAK?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6093968" y="1875604"/>
            <a:ext cx="5762672" cy="3939540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2800" b="1" dirty="0">
                <a:solidFill>
                  <a:schemeClr val="accent5">
                    <a:lumMod val="75000"/>
                  </a:schemeClr>
                </a:solidFill>
              </a:rPr>
              <a:t>1-Öğrencinin İkamet Adresi,</a:t>
            </a:r>
          </a:p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2-Ortaöğretim Başarı Puanı,</a:t>
            </a:r>
          </a:p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3-8. Sınıf Özürsüz Devamsızlık,</a:t>
            </a:r>
          </a:p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4-Yıl Sonu Başarı Puanı Üstünlüğü </a:t>
            </a:r>
            <a:r>
              <a:rPr lang="tr-TR" sz="2400" b="1" i="1" dirty="0">
                <a:solidFill>
                  <a:schemeClr val="bg2">
                    <a:lumMod val="25000"/>
                  </a:schemeClr>
                </a:solidFill>
                <a:latin typeface="+mj-lt"/>
                <a:ea typeface="Roboto Condensed" panose="02000000000000000000" pitchFamily="2" charset="0"/>
              </a:rPr>
              <a:t>(Sırasıyla 8,7 ve 6. sınıf)</a:t>
            </a:r>
          </a:p>
          <a:p>
            <a:endParaRPr lang="tr-TR" sz="2400" b="1" i="1" dirty="0">
              <a:solidFill>
                <a:schemeClr val="bg2">
                  <a:lumMod val="2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r>
              <a:rPr lang="tr-TR" sz="24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Sırasıyla bu kriterlere göre yapılacak.</a:t>
            </a:r>
            <a:endParaRPr lang="tr-TR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endParaRPr lang="tr-TR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endParaRPr lang="en-US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0070C0"/>
                </a:solidFill>
              </a:rPr>
              <a:t>www.</a:t>
            </a:r>
            <a:r>
              <a:rPr lang="tr-TR" sz="2000" b="1" dirty="0" err="1">
                <a:solidFill>
                  <a:srgbClr val="0070C0"/>
                </a:solidFill>
              </a:rPr>
              <a:t>rehberlikservisim</a:t>
            </a:r>
            <a:r>
              <a:rPr lang="tr-TR" sz="2000" b="1" dirty="0">
                <a:solidFill>
                  <a:srgbClr val="0070C0"/>
                </a:solidFill>
              </a:rPr>
              <a:t>.com</a:t>
            </a:r>
          </a:p>
        </p:txBody>
      </p:sp>
      <p:sp>
        <p:nvSpPr>
          <p:cNvPr id="3" name="Dikdörtgen 2"/>
          <p:cNvSpPr/>
          <p:nvPr/>
        </p:nvSpPr>
        <p:spPr>
          <a:xfrm>
            <a:off x="479376" y="1823850"/>
            <a:ext cx="4896544" cy="397611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803412" y="2258055"/>
            <a:ext cx="4248472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9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YEREL</a:t>
            </a:r>
            <a:r>
              <a:rPr lang="tr-TR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YERLEŞTİRMEDE </a:t>
            </a:r>
          </a:p>
          <a:p>
            <a:pPr algn="ctr"/>
            <a:r>
              <a:rPr lang="tr-TR" sz="7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KRİTERLER</a:t>
            </a:r>
          </a:p>
        </p:txBody>
      </p:sp>
    </p:spTree>
    <p:extLst>
      <p:ext uri="{BB962C8B-B14F-4D97-AF65-F5344CB8AC3E}">
        <p14:creationId xmlns:p14="http://schemas.microsoft.com/office/powerpoint/2010/main" val="104095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YEREL YERLEŞTİRMEDE ÖNCELİK?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875420" y="1342237"/>
            <a:ext cx="10945216" cy="1600438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just"/>
            <a:r>
              <a:rPr lang="tr-TR" sz="2400" dirty="0"/>
              <a:t>Öğrenciler, ikamet adresine göre bulunduğu Kayıt Alanından okul tercih etmeleri durumunda, aynı okulu tercih eden Komşu Kayıt Alanındaki öğrencilerden; Komşu Kayıt Alanındaki öğrenciler de Diğer Kayıt Alanlarındaki öğrencilerden öncelikli yerleştirilecektir.</a:t>
            </a:r>
            <a:endParaRPr lang="tr-TR" sz="24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0070C0"/>
                </a:solidFill>
              </a:rPr>
              <a:t>www.</a:t>
            </a:r>
            <a:r>
              <a:rPr lang="tr-TR" sz="2000" b="1" dirty="0" err="1">
                <a:solidFill>
                  <a:srgbClr val="0070C0"/>
                </a:solidFill>
              </a:rPr>
              <a:t>rehberlikservisim</a:t>
            </a:r>
            <a:r>
              <a:rPr lang="tr-TR" sz="2000" b="1" dirty="0">
                <a:solidFill>
                  <a:srgbClr val="0070C0"/>
                </a:solidFill>
              </a:rPr>
              <a:t>.com</a:t>
            </a:r>
          </a:p>
        </p:txBody>
      </p:sp>
      <p:sp>
        <p:nvSpPr>
          <p:cNvPr id="6" name="Metin kutusu 5"/>
          <p:cNvSpPr txBox="1"/>
          <p:nvPr/>
        </p:nvSpPr>
        <p:spPr>
          <a:xfrm>
            <a:off x="83332" y="1488390"/>
            <a:ext cx="7920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7200" b="1" dirty="0">
                <a:solidFill>
                  <a:schemeClr val="accent3"/>
                </a:solidFill>
              </a:rPr>
              <a:t>1</a:t>
            </a:r>
          </a:p>
        </p:txBody>
      </p:sp>
      <p:sp>
        <p:nvSpPr>
          <p:cNvPr id="9" name="Metin kutusu 8"/>
          <p:cNvSpPr txBox="1"/>
          <p:nvPr/>
        </p:nvSpPr>
        <p:spPr>
          <a:xfrm>
            <a:off x="101318" y="2970897"/>
            <a:ext cx="7920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7200" b="1" dirty="0">
                <a:solidFill>
                  <a:schemeClr val="accent3"/>
                </a:solidFill>
              </a:rPr>
              <a:t>2</a:t>
            </a:r>
          </a:p>
        </p:txBody>
      </p:sp>
      <p:sp>
        <p:nvSpPr>
          <p:cNvPr id="10" name="Title 13"/>
          <p:cNvSpPr txBox="1">
            <a:spLocks/>
          </p:cNvSpPr>
          <p:nvPr/>
        </p:nvSpPr>
        <p:spPr>
          <a:xfrm>
            <a:off x="1010647" y="3140175"/>
            <a:ext cx="10945216" cy="861774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just"/>
            <a:r>
              <a:rPr lang="tr-TR" sz="2400" dirty="0"/>
              <a:t>Yerleştirmede, Okul Başarı Puanı yüksek olan öğrenciler öncelikli olarak yerleştirilecektir</a:t>
            </a:r>
            <a:endParaRPr lang="en-US" sz="24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1107671" y="4339887"/>
            <a:ext cx="106843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Yerleştirmede, 8’inci sınıfta okula özürsüz devamsızlık yapılan gün sayısı az olan öğrenciler öncelikli olarak yerleştirilecektir.</a:t>
            </a:r>
          </a:p>
        </p:txBody>
      </p:sp>
      <p:sp>
        <p:nvSpPr>
          <p:cNvPr id="11" name="Metin kutusu 10"/>
          <p:cNvSpPr txBox="1"/>
          <p:nvPr/>
        </p:nvSpPr>
        <p:spPr>
          <a:xfrm>
            <a:off x="218559" y="4216777"/>
            <a:ext cx="7920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7200" b="1" dirty="0">
                <a:solidFill>
                  <a:schemeClr val="accent3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288641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MERKEZİ YERLEŞTİRME NASIL OLACAK?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6093968" y="1383163"/>
            <a:ext cx="5762672" cy="4924425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2800" b="1" dirty="0">
                <a:solidFill>
                  <a:schemeClr val="accent5">
                    <a:lumMod val="75000"/>
                  </a:schemeClr>
                </a:solidFill>
              </a:rPr>
              <a:t>1-Sınav Puanı,</a:t>
            </a:r>
          </a:p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2-Ortaöğretim Başarı Puanı,</a:t>
            </a:r>
          </a:p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3-</a:t>
            </a:r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ea typeface="Roboto Condensed" panose="02000000000000000000" pitchFamily="2" charset="0"/>
              </a:rPr>
              <a:t>Yıl Sonu Başarı Puanı Üstünlüğü </a:t>
            </a:r>
            <a:r>
              <a:rPr lang="tr-TR" sz="2000" b="1" i="1" dirty="0">
                <a:solidFill>
                  <a:schemeClr val="bg2">
                    <a:lumMod val="25000"/>
                  </a:schemeClr>
                </a:solidFill>
                <a:ea typeface="Roboto Condensed" panose="02000000000000000000" pitchFamily="2" charset="0"/>
              </a:rPr>
              <a:t>(sırasıyla 8,7 ve 6. Sınıf)</a:t>
            </a:r>
            <a:endParaRPr lang="tr-TR" sz="2800" b="1" i="1" dirty="0">
              <a:solidFill>
                <a:schemeClr val="bg2">
                  <a:lumMod val="25000"/>
                </a:schemeClr>
              </a:solidFill>
              <a:ea typeface="Roboto Condensed" panose="02000000000000000000" pitchFamily="2" charset="0"/>
            </a:endParaRPr>
          </a:p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3-8. Sınıf Özürsüz Devamsızlık,</a:t>
            </a:r>
          </a:p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4-Tercih önceliği,</a:t>
            </a:r>
          </a:p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5-Öğrencinin Yaşı (küçük olana)</a:t>
            </a:r>
          </a:p>
          <a:p>
            <a:endParaRPr lang="tr-TR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r>
              <a:rPr lang="tr-TR" sz="2000" b="1" i="1" dirty="0">
                <a:solidFill>
                  <a:schemeClr val="bg2">
                    <a:lumMod val="25000"/>
                  </a:schemeClr>
                </a:solidFill>
                <a:latin typeface="+mj-lt"/>
                <a:ea typeface="Roboto Condensed" panose="02000000000000000000" pitchFamily="2" charset="0"/>
              </a:rPr>
              <a:t>Öncelikle sınav puanına bakılacak eşitlik olması durumunda sırasıyla diğer kriterlere bakılacak.</a:t>
            </a:r>
          </a:p>
          <a:p>
            <a:endParaRPr lang="en-US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0070C0"/>
                </a:solidFill>
              </a:rPr>
              <a:t>www.</a:t>
            </a:r>
            <a:r>
              <a:rPr lang="tr-TR" sz="2000" b="1" dirty="0" err="1">
                <a:solidFill>
                  <a:srgbClr val="0070C0"/>
                </a:solidFill>
              </a:rPr>
              <a:t>rehberlikservisim</a:t>
            </a:r>
            <a:r>
              <a:rPr lang="tr-TR" sz="2000" b="1" dirty="0">
                <a:solidFill>
                  <a:srgbClr val="0070C0"/>
                </a:solidFill>
              </a:rPr>
              <a:t>.com</a:t>
            </a:r>
          </a:p>
        </p:txBody>
      </p:sp>
      <p:sp>
        <p:nvSpPr>
          <p:cNvPr id="3" name="Dikdörtgen 2"/>
          <p:cNvSpPr/>
          <p:nvPr/>
        </p:nvSpPr>
        <p:spPr>
          <a:xfrm>
            <a:off x="479376" y="1823850"/>
            <a:ext cx="4896544" cy="397611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479376" y="2258055"/>
            <a:ext cx="489654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MERKEZİ</a:t>
            </a:r>
            <a:r>
              <a:rPr lang="tr-TR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YERLEŞTİRMEDE </a:t>
            </a:r>
          </a:p>
          <a:p>
            <a:pPr algn="ctr"/>
            <a:r>
              <a:rPr lang="tr-TR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KRİTERLER</a:t>
            </a:r>
          </a:p>
        </p:txBody>
      </p:sp>
    </p:spTree>
    <p:extLst>
      <p:ext uri="{BB962C8B-B14F-4D97-AF65-F5344CB8AC3E}">
        <p14:creationId xmlns:p14="http://schemas.microsoft.com/office/powerpoint/2010/main" val="3080478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352" y="1772816"/>
            <a:ext cx="4896544" cy="4608512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BELİRLİ OKULLARDA YIĞILMA OLURSA!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5" name="Title 13"/>
          <p:cNvSpPr txBox="1">
            <a:spLocks/>
          </p:cNvSpPr>
          <p:nvPr/>
        </p:nvSpPr>
        <p:spPr>
          <a:xfrm>
            <a:off x="5447928" y="2431340"/>
            <a:ext cx="6264696" cy="2708434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1-Öğrencinin İkamet Adresi,</a:t>
            </a:r>
          </a:p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2-Ortaöğretim Başarı Puanı,</a:t>
            </a:r>
          </a:p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3-8. Sınıf Özürsüz Devamsızlık,</a:t>
            </a:r>
          </a:p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4-Yıl Sonu Başarı Puanı Üstünlüğü (Sırasıyla 8,7 ve 6. sınıf)</a:t>
            </a:r>
          </a:p>
          <a:p>
            <a:endParaRPr lang="tr-TR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0070C0"/>
                </a:solidFill>
              </a:rPr>
              <a:t>www.</a:t>
            </a:r>
            <a:r>
              <a:rPr lang="tr-TR" sz="2000" b="1" dirty="0" err="1">
                <a:solidFill>
                  <a:srgbClr val="0070C0"/>
                </a:solidFill>
              </a:rPr>
              <a:t>rehberlikservisim</a:t>
            </a:r>
            <a:r>
              <a:rPr lang="tr-TR" sz="2000" b="1" dirty="0">
                <a:solidFill>
                  <a:srgbClr val="0070C0"/>
                </a:solidFill>
              </a:rPr>
              <a:t>.com</a:t>
            </a:r>
          </a:p>
        </p:txBody>
      </p:sp>
    </p:spTree>
    <p:extLst>
      <p:ext uri="{BB962C8B-B14F-4D97-AF65-F5344CB8AC3E}">
        <p14:creationId xmlns:p14="http://schemas.microsoft.com/office/powerpoint/2010/main" val="5850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12192000" cy="792088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      LİSELERE YERLEŞTİRME NASIL YAPILACAK?</a:t>
            </a:r>
            <a:endParaRPr lang="vi-VN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16" name="Grup 15"/>
          <p:cNvGrpSpPr/>
          <p:nvPr/>
        </p:nvGrpSpPr>
        <p:grpSpPr>
          <a:xfrm>
            <a:off x="6092448" y="3612522"/>
            <a:ext cx="5280207" cy="2480774"/>
            <a:chOff x="6092448" y="3612522"/>
            <a:chExt cx="5280207" cy="2480774"/>
          </a:xfrm>
        </p:grpSpPr>
        <p:sp>
          <p:nvSpPr>
            <p:cNvPr id="9" name="Rectangle 8"/>
            <p:cNvSpPr/>
            <p:nvPr/>
          </p:nvSpPr>
          <p:spPr>
            <a:xfrm>
              <a:off x="6092448" y="3612522"/>
              <a:ext cx="5259765" cy="248077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188079" y="4329848"/>
              <a:ext cx="5184576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2800" b="1" dirty="0">
                  <a:solidFill>
                    <a:schemeClr val="bg1"/>
                  </a:solidFill>
                </a:rPr>
                <a:t>Adrese Dayalı</a:t>
              </a:r>
            </a:p>
            <a:p>
              <a:pPr algn="ctr"/>
              <a:r>
                <a:rPr lang="tr-TR" sz="2800" b="1" dirty="0">
                  <a:solidFill>
                    <a:schemeClr val="bg1"/>
                  </a:solidFill>
                </a:rPr>
                <a:t>Yerleştirme  Sistemi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Grup 14"/>
          <p:cNvGrpSpPr/>
          <p:nvPr/>
        </p:nvGrpSpPr>
        <p:grpSpPr>
          <a:xfrm>
            <a:off x="815458" y="3618291"/>
            <a:ext cx="5304463" cy="2475005"/>
            <a:chOff x="815458" y="3554010"/>
            <a:chExt cx="5304463" cy="2475005"/>
          </a:xfrm>
        </p:grpSpPr>
        <p:grpSp>
          <p:nvGrpSpPr>
            <p:cNvPr id="11" name="Group 10"/>
            <p:cNvGrpSpPr/>
            <p:nvPr/>
          </p:nvGrpSpPr>
          <p:grpSpPr>
            <a:xfrm>
              <a:off x="815458" y="3554010"/>
              <a:ext cx="5304463" cy="2475005"/>
              <a:chOff x="832683" y="2029327"/>
              <a:chExt cx="5304463" cy="1402370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832683" y="2029327"/>
                <a:ext cx="5263317" cy="1402370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873829" y="2036812"/>
                <a:ext cx="5263317" cy="1390761"/>
              </a:xfrm>
              <a:prstGeom prst="rect">
                <a:avLst/>
              </a:prstGeom>
              <a:solidFill>
                <a:schemeClr val="accent2">
                  <a:alpha val="2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1482512" y="4329848"/>
              <a:ext cx="3888061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3200" b="1" dirty="0">
                  <a:solidFill>
                    <a:schemeClr val="bg1"/>
                  </a:solidFill>
                </a:rPr>
                <a:t>Merkezi Sınavla Yerleştirme</a:t>
              </a:r>
              <a:endParaRPr lang="en-US" sz="3200" b="1" i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" name="Metin kutusu 2"/>
          <p:cNvSpPr txBox="1"/>
          <p:nvPr/>
        </p:nvSpPr>
        <p:spPr>
          <a:xfrm>
            <a:off x="775908" y="2587856"/>
            <a:ext cx="5263316" cy="984885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Üst Düzey Liseler</a:t>
            </a:r>
          </a:p>
          <a:p>
            <a:endParaRPr lang="tr-TR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Metin kutusu 13"/>
          <p:cNvSpPr txBox="1"/>
          <p:nvPr/>
        </p:nvSpPr>
        <p:spPr>
          <a:xfrm>
            <a:off x="6096000" y="2588131"/>
            <a:ext cx="5263316" cy="984885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Diğer Liseler</a:t>
            </a:r>
          </a:p>
          <a:p>
            <a:endParaRPr lang="tr-TR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7" name="16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0070C0"/>
                </a:solidFill>
              </a:rPr>
              <a:t>www.</a:t>
            </a:r>
            <a:r>
              <a:rPr lang="tr-TR" sz="2000" b="1" dirty="0" err="1">
                <a:solidFill>
                  <a:srgbClr val="0070C0"/>
                </a:solidFill>
              </a:rPr>
              <a:t>rehberlikservisim</a:t>
            </a:r>
            <a:r>
              <a:rPr lang="tr-TR" sz="2000" b="1" dirty="0">
                <a:solidFill>
                  <a:srgbClr val="0070C0"/>
                </a:solidFill>
              </a:rPr>
              <a:t>.com</a:t>
            </a:r>
          </a:p>
        </p:txBody>
      </p:sp>
    </p:spTree>
    <p:extLst>
      <p:ext uri="{BB962C8B-B14F-4D97-AF65-F5344CB8AC3E}">
        <p14:creationId xmlns:p14="http://schemas.microsoft.com/office/powerpoint/2010/main" val="4077012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352" y="1484784"/>
            <a:ext cx="5544616" cy="4896544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ÖZEL LİSELERE YERLEŞTİRME NASIL OLACAK?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5" name="Title 13"/>
          <p:cNvSpPr txBox="1">
            <a:spLocks/>
          </p:cNvSpPr>
          <p:nvPr/>
        </p:nvSpPr>
        <p:spPr>
          <a:xfrm>
            <a:off x="5807968" y="1785010"/>
            <a:ext cx="6048672" cy="4001095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just"/>
            <a:r>
              <a:rPr lang="tr-TR" sz="36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Özel okullar isterlerse kendi sınavlarını yapabilecek.</a:t>
            </a:r>
          </a:p>
          <a:p>
            <a:pPr algn="just"/>
            <a:endParaRPr lang="tr-TR" sz="36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pPr algn="just"/>
            <a:r>
              <a:rPr lang="tr-TR" sz="36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İsteyen özel okullar merkezi sınava göre öğrenci alabilecek.</a:t>
            </a:r>
            <a:endParaRPr lang="en-US" sz="36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0070C0"/>
                </a:solidFill>
              </a:rPr>
              <a:t>www.</a:t>
            </a:r>
            <a:r>
              <a:rPr lang="tr-TR" sz="2000" b="1" dirty="0" err="1">
                <a:solidFill>
                  <a:srgbClr val="0070C0"/>
                </a:solidFill>
              </a:rPr>
              <a:t>rehberlikservisim</a:t>
            </a:r>
            <a:r>
              <a:rPr lang="tr-TR" sz="2000" b="1" dirty="0">
                <a:solidFill>
                  <a:srgbClr val="0070C0"/>
                </a:solidFill>
              </a:rPr>
              <a:t>.com</a:t>
            </a:r>
          </a:p>
        </p:txBody>
      </p:sp>
    </p:spTree>
    <p:extLst>
      <p:ext uri="{BB962C8B-B14F-4D97-AF65-F5344CB8AC3E}">
        <p14:creationId xmlns:p14="http://schemas.microsoft.com/office/powerpoint/2010/main" val="2447413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352" y="1484784"/>
            <a:ext cx="5544616" cy="4896544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GÜZEL SANATLAR VE SPOR LİSELERİNE YERLEŞTİRME NASIL OLACAK?</a:t>
            </a:r>
            <a:r>
              <a:rPr lang="en-US" sz="2800" dirty="0"/>
              <a:t/>
            </a:r>
            <a:br>
              <a:rPr lang="en-US" sz="2800" dirty="0"/>
            </a:br>
            <a:endParaRPr lang="vi-VN" sz="2800" dirty="0"/>
          </a:p>
        </p:txBody>
      </p:sp>
      <p:sp>
        <p:nvSpPr>
          <p:cNvPr id="5" name="Title 13"/>
          <p:cNvSpPr txBox="1">
            <a:spLocks/>
          </p:cNvSpPr>
          <p:nvPr/>
        </p:nvSpPr>
        <p:spPr>
          <a:xfrm>
            <a:off x="5807968" y="2000460"/>
            <a:ext cx="6048672" cy="3570208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just"/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Güzel sanatlar ve spor liselerine başvuru ve yerleştirme işlemleri Haziran-Temmuz aylarında yapılacak.</a:t>
            </a:r>
          </a:p>
          <a:p>
            <a:pPr algn="just"/>
            <a:endParaRPr lang="tr-TR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pPr algn="just"/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Öğrencilerin </a:t>
            </a:r>
            <a:r>
              <a:rPr lang="tr-TR" sz="2800" b="1" i="1" dirty="0">
                <a:solidFill>
                  <a:schemeClr val="accent3"/>
                </a:solidFill>
                <a:latin typeface="+mj-lt"/>
                <a:ea typeface="Roboto Condensed" panose="02000000000000000000" pitchFamily="2" charset="0"/>
              </a:rPr>
              <a:t>Yetenek Sınavı </a:t>
            </a:r>
            <a:r>
              <a:rPr lang="tr-TR" sz="2400" b="1" i="1" dirty="0">
                <a:solidFill>
                  <a:schemeClr val="accent3"/>
                </a:solidFill>
                <a:latin typeface="+mj-lt"/>
                <a:ea typeface="Roboto Condensed" panose="02000000000000000000" pitchFamily="2" charset="0"/>
              </a:rPr>
              <a:t>(</a:t>
            </a:r>
            <a:r>
              <a:rPr lang="tr-TR" sz="2400" b="1" i="1" dirty="0">
                <a:solidFill>
                  <a:schemeClr val="accent3"/>
                </a:solidFill>
                <a:ea typeface="Roboto Condensed" panose="02000000000000000000" pitchFamily="2" charset="0"/>
              </a:rPr>
              <a:t>%70)</a:t>
            </a:r>
            <a:r>
              <a:rPr lang="tr-TR" sz="2400" b="1" i="1" dirty="0">
                <a:solidFill>
                  <a:schemeClr val="accent3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ve </a:t>
            </a:r>
            <a:r>
              <a:rPr lang="tr-TR" sz="2800" b="1" i="1" dirty="0">
                <a:solidFill>
                  <a:schemeClr val="accent3"/>
                </a:solidFill>
                <a:latin typeface="+mj-lt"/>
                <a:ea typeface="Roboto Condensed" panose="02000000000000000000" pitchFamily="2" charset="0"/>
              </a:rPr>
              <a:t>OBP </a:t>
            </a:r>
            <a:r>
              <a:rPr lang="tr-TR" sz="2400" b="1" i="1" dirty="0">
                <a:solidFill>
                  <a:schemeClr val="accent3"/>
                </a:solidFill>
                <a:latin typeface="+mj-lt"/>
                <a:ea typeface="Roboto Condensed" panose="02000000000000000000" pitchFamily="2" charset="0"/>
              </a:rPr>
              <a:t>(</a:t>
            </a:r>
            <a:r>
              <a:rPr lang="tr-TR" sz="2400" b="1" i="1" dirty="0">
                <a:solidFill>
                  <a:schemeClr val="accent3"/>
                </a:solidFill>
                <a:ea typeface="Roboto Condensed" panose="02000000000000000000" pitchFamily="2" charset="0"/>
              </a:rPr>
              <a:t>Öğretim Başarı Puanı %30) </a:t>
            </a:r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kriterlerine yerleştirme yapılacak.</a:t>
            </a:r>
            <a:endParaRPr lang="en-US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0070C0"/>
                </a:solidFill>
              </a:rPr>
              <a:t>www.</a:t>
            </a:r>
            <a:r>
              <a:rPr lang="tr-TR" sz="2000" b="1" dirty="0" err="1">
                <a:solidFill>
                  <a:srgbClr val="0070C0"/>
                </a:solidFill>
              </a:rPr>
              <a:t>rehberlikservisim</a:t>
            </a:r>
            <a:r>
              <a:rPr lang="tr-TR" sz="2000" b="1" dirty="0">
                <a:solidFill>
                  <a:srgbClr val="0070C0"/>
                </a:solidFill>
              </a:rPr>
              <a:t>.com</a:t>
            </a:r>
          </a:p>
        </p:txBody>
      </p:sp>
    </p:spTree>
    <p:extLst>
      <p:ext uri="{BB962C8B-B14F-4D97-AF65-F5344CB8AC3E}">
        <p14:creationId xmlns:p14="http://schemas.microsoft.com/office/powerpoint/2010/main" val="16201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343472" y="2492896"/>
            <a:ext cx="3002814" cy="1891440"/>
            <a:chOff x="1591778" y="2603321"/>
            <a:chExt cx="3002814" cy="1891440"/>
          </a:xfrm>
        </p:grpSpPr>
        <p:sp>
          <p:nvSpPr>
            <p:cNvPr id="4" name="Freeform 3"/>
            <p:cNvSpPr/>
            <p:nvPr/>
          </p:nvSpPr>
          <p:spPr>
            <a:xfrm>
              <a:off x="2132729" y="2603321"/>
              <a:ext cx="2461863" cy="1891440"/>
            </a:xfrm>
            <a:custGeom>
              <a:avLst/>
              <a:gdLst>
                <a:gd name="connsiteX0" fmla="*/ 0 w 2095500"/>
                <a:gd name="connsiteY0" fmla="*/ 274760 h 1831730"/>
                <a:gd name="connsiteX1" fmla="*/ 1179635 w 2095500"/>
                <a:gd name="connsiteY1" fmla="*/ 274760 h 1831730"/>
                <a:gd name="connsiteX2" fmla="*/ 1179635 w 2095500"/>
                <a:gd name="connsiteY2" fmla="*/ 0 h 1831730"/>
                <a:gd name="connsiteX3" fmla="*/ 2095500 w 2095500"/>
                <a:gd name="connsiteY3" fmla="*/ 915865 h 1831730"/>
                <a:gd name="connsiteX4" fmla="*/ 1179635 w 2095500"/>
                <a:gd name="connsiteY4" fmla="*/ 1831730 h 1831730"/>
                <a:gd name="connsiteX5" fmla="*/ 1179635 w 2095500"/>
                <a:gd name="connsiteY5" fmla="*/ 1556971 h 1831730"/>
                <a:gd name="connsiteX6" fmla="*/ 0 w 2095500"/>
                <a:gd name="connsiteY6" fmla="*/ 1556971 h 1831730"/>
                <a:gd name="connsiteX7" fmla="*/ 0 w 2095500"/>
                <a:gd name="connsiteY7" fmla="*/ 274760 h 183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95500" h="1831730">
                  <a:moveTo>
                    <a:pt x="0" y="274760"/>
                  </a:moveTo>
                  <a:lnTo>
                    <a:pt x="1179635" y="274760"/>
                  </a:lnTo>
                  <a:lnTo>
                    <a:pt x="1179635" y="0"/>
                  </a:lnTo>
                  <a:lnTo>
                    <a:pt x="2095500" y="915865"/>
                  </a:lnTo>
                  <a:lnTo>
                    <a:pt x="1179635" y="1831730"/>
                  </a:lnTo>
                  <a:lnTo>
                    <a:pt x="1179635" y="1556971"/>
                  </a:lnTo>
                  <a:lnTo>
                    <a:pt x="0" y="1556971"/>
                  </a:lnTo>
                  <a:lnTo>
                    <a:pt x="0" y="274760"/>
                  </a:lnTo>
                  <a:close/>
                </a:path>
              </a:pathLst>
            </a:custGeom>
            <a:solidFill>
              <a:schemeClr val="accent3"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84835" tIns="290000" rIns="580549" bIns="289999" numCol="1" spcCol="1270" anchor="ctr" anchorCtr="0">
              <a:noAutofit/>
            </a:bodyPr>
            <a:lstStyle/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2400" kern="1200"/>
            </a:p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2400" kern="1200"/>
            </a:p>
          </p:txBody>
        </p:sp>
        <p:sp>
          <p:nvSpPr>
            <p:cNvPr id="5" name="Freeform 4"/>
            <p:cNvSpPr/>
            <p:nvPr/>
          </p:nvSpPr>
          <p:spPr>
            <a:xfrm>
              <a:off x="1591778" y="3008089"/>
              <a:ext cx="1081904" cy="1081904"/>
            </a:xfrm>
            <a:custGeom>
              <a:avLst/>
              <a:gdLst>
                <a:gd name="connsiteX0" fmla="*/ 0 w 1047750"/>
                <a:gd name="connsiteY0" fmla="*/ 523875 h 1047750"/>
                <a:gd name="connsiteX1" fmla="*/ 523875 w 1047750"/>
                <a:gd name="connsiteY1" fmla="*/ 0 h 1047750"/>
                <a:gd name="connsiteX2" fmla="*/ 1047750 w 1047750"/>
                <a:gd name="connsiteY2" fmla="*/ 523875 h 1047750"/>
                <a:gd name="connsiteX3" fmla="*/ 523875 w 1047750"/>
                <a:gd name="connsiteY3" fmla="*/ 1047750 h 1047750"/>
                <a:gd name="connsiteX4" fmla="*/ 0 w 1047750"/>
                <a:gd name="connsiteY4" fmla="*/ 523875 h 1047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0" h="1047750">
                  <a:moveTo>
                    <a:pt x="0" y="523875"/>
                  </a:moveTo>
                  <a:cubicBezTo>
                    <a:pt x="0" y="234547"/>
                    <a:pt x="234547" y="0"/>
                    <a:pt x="523875" y="0"/>
                  </a:cubicBezTo>
                  <a:cubicBezTo>
                    <a:pt x="813203" y="0"/>
                    <a:pt x="1047750" y="234547"/>
                    <a:pt x="1047750" y="523875"/>
                  </a:cubicBezTo>
                  <a:cubicBezTo>
                    <a:pt x="1047750" y="813203"/>
                    <a:pt x="813203" y="1047750"/>
                    <a:pt x="523875" y="1047750"/>
                  </a:cubicBezTo>
                  <a:cubicBezTo>
                    <a:pt x="234547" y="1047750"/>
                    <a:pt x="0" y="813203"/>
                    <a:pt x="0" y="523875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8679" tIns="168679" rIns="168679" bIns="168679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3200" b="1" kern="1200" dirty="0">
                  <a:solidFill>
                    <a:schemeClr val="bg1"/>
                  </a:solidFill>
                </a:rPr>
                <a:t>1</a:t>
              </a:r>
              <a:endParaRPr lang="en-US" sz="3200" b="1" kern="1200" dirty="0">
                <a:solidFill>
                  <a:schemeClr val="bg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2603741" y="3284101"/>
              <a:ext cx="1678729" cy="5355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tr-TR" sz="2400" b="1" dirty="0">
                  <a:solidFill>
                    <a:schemeClr val="bg1"/>
                  </a:solidFill>
                  <a:latin typeface="+mj-lt"/>
                  <a:ea typeface="Roboto Light" panose="02000000000000000000" pitchFamily="2" charset="0"/>
                  <a:cs typeface="Oswald Regular"/>
                </a:rPr>
                <a:t>Fen liseleri</a:t>
              </a:r>
              <a:endParaRPr lang="en-US" sz="2400" b="1" dirty="0">
                <a:solidFill>
                  <a:schemeClr val="bg1"/>
                </a:solidFill>
                <a:latin typeface="+mj-lt"/>
                <a:ea typeface="Roboto Light" panose="02000000000000000000" pitchFamily="2" charset="0"/>
                <a:cs typeface="Oswald Regular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673680" y="3373595"/>
              <a:ext cx="155783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12192000" cy="792088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SINAVLA ÖĞRENCİ ALAN LİSELER HANGİLERİ?</a:t>
            </a:r>
            <a:endParaRPr lang="en-US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24" name="Grup 23"/>
          <p:cNvGrpSpPr/>
          <p:nvPr/>
        </p:nvGrpSpPr>
        <p:grpSpPr>
          <a:xfrm>
            <a:off x="4438032" y="2492896"/>
            <a:ext cx="3060096" cy="1891440"/>
            <a:chOff x="4438032" y="2492896"/>
            <a:chExt cx="3060096" cy="1891440"/>
          </a:xfrm>
        </p:grpSpPr>
        <p:grpSp>
          <p:nvGrpSpPr>
            <p:cNvPr id="23" name="Grup 22"/>
            <p:cNvGrpSpPr/>
            <p:nvPr/>
          </p:nvGrpSpPr>
          <p:grpSpPr>
            <a:xfrm>
              <a:off x="4438032" y="2492896"/>
              <a:ext cx="3060096" cy="1891440"/>
              <a:chOff x="4438032" y="2492896"/>
              <a:chExt cx="3060096" cy="1891440"/>
            </a:xfrm>
          </p:grpSpPr>
          <p:sp>
            <p:nvSpPr>
              <p:cNvPr id="10" name="Freeform 9"/>
              <p:cNvSpPr/>
              <p:nvPr/>
            </p:nvSpPr>
            <p:spPr>
              <a:xfrm>
                <a:off x="5036265" y="2492896"/>
                <a:ext cx="2461863" cy="1891440"/>
              </a:xfrm>
              <a:custGeom>
                <a:avLst/>
                <a:gdLst>
                  <a:gd name="connsiteX0" fmla="*/ 0 w 2095500"/>
                  <a:gd name="connsiteY0" fmla="*/ 274760 h 1831730"/>
                  <a:gd name="connsiteX1" fmla="*/ 1179635 w 2095500"/>
                  <a:gd name="connsiteY1" fmla="*/ 274760 h 1831730"/>
                  <a:gd name="connsiteX2" fmla="*/ 1179635 w 2095500"/>
                  <a:gd name="connsiteY2" fmla="*/ 0 h 1831730"/>
                  <a:gd name="connsiteX3" fmla="*/ 2095500 w 2095500"/>
                  <a:gd name="connsiteY3" fmla="*/ 915865 h 1831730"/>
                  <a:gd name="connsiteX4" fmla="*/ 1179635 w 2095500"/>
                  <a:gd name="connsiteY4" fmla="*/ 1831730 h 1831730"/>
                  <a:gd name="connsiteX5" fmla="*/ 1179635 w 2095500"/>
                  <a:gd name="connsiteY5" fmla="*/ 1556971 h 1831730"/>
                  <a:gd name="connsiteX6" fmla="*/ 0 w 2095500"/>
                  <a:gd name="connsiteY6" fmla="*/ 1556971 h 1831730"/>
                  <a:gd name="connsiteX7" fmla="*/ 0 w 2095500"/>
                  <a:gd name="connsiteY7" fmla="*/ 274760 h 1831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95500" h="1831730">
                    <a:moveTo>
                      <a:pt x="0" y="274760"/>
                    </a:moveTo>
                    <a:lnTo>
                      <a:pt x="1179635" y="274760"/>
                    </a:lnTo>
                    <a:lnTo>
                      <a:pt x="1179635" y="0"/>
                    </a:lnTo>
                    <a:lnTo>
                      <a:pt x="2095500" y="915865"/>
                    </a:lnTo>
                    <a:lnTo>
                      <a:pt x="1179635" y="1831730"/>
                    </a:lnTo>
                    <a:lnTo>
                      <a:pt x="1179635" y="1556971"/>
                    </a:lnTo>
                    <a:lnTo>
                      <a:pt x="0" y="1556971"/>
                    </a:lnTo>
                    <a:lnTo>
                      <a:pt x="0" y="274760"/>
                    </a:lnTo>
                    <a:close/>
                  </a:path>
                </a:pathLst>
              </a:custGeom>
              <a:solidFill>
                <a:schemeClr val="accent2">
                  <a:alpha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84835" tIns="290000" rIns="580549" bIns="289999" numCol="1" spcCol="1270" anchor="ctr" anchorCtr="0">
                <a:noAutofit/>
              </a:bodyPr>
              <a:lstStyle/>
              <a:p>
                <a:pPr marL="228600" lvl="1" indent="-228600" algn="l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en-US" sz="2400" kern="1200" dirty="0"/>
              </a:p>
              <a:p>
                <a:pPr marL="228600" lvl="1" indent="-228600" algn="l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en-US" sz="2400" kern="1200" dirty="0"/>
              </a:p>
            </p:txBody>
          </p:sp>
          <p:sp>
            <p:nvSpPr>
              <p:cNvPr id="11" name="Freeform 10"/>
              <p:cNvSpPr/>
              <p:nvPr/>
            </p:nvSpPr>
            <p:spPr>
              <a:xfrm>
                <a:off x="4438032" y="2897664"/>
                <a:ext cx="1081904" cy="1081904"/>
              </a:xfrm>
              <a:custGeom>
                <a:avLst/>
                <a:gdLst>
                  <a:gd name="connsiteX0" fmla="*/ 0 w 1047750"/>
                  <a:gd name="connsiteY0" fmla="*/ 523875 h 1047750"/>
                  <a:gd name="connsiteX1" fmla="*/ 523875 w 1047750"/>
                  <a:gd name="connsiteY1" fmla="*/ 0 h 1047750"/>
                  <a:gd name="connsiteX2" fmla="*/ 1047750 w 1047750"/>
                  <a:gd name="connsiteY2" fmla="*/ 523875 h 1047750"/>
                  <a:gd name="connsiteX3" fmla="*/ 523875 w 1047750"/>
                  <a:gd name="connsiteY3" fmla="*/ 1047750 h 1047750"/>
                  <a:gd name="connsiteX4" fmla="*/ 0 w 1047750"/>
                  <a:gd name="connsiteY4" fmla="*/ 523875 h 1047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7750" h="1047750">
                    <a:moveTo>
                      <a:pt x="0" y="523875"/>
                    </a:moveTo>
                    <a:cubicBezTo>
                      <a:pt x="0" y="234547"/>
                      <a:pt x="234547" y="0"/>
                      <a:pt x="523875" y="0"/>
                    </a:cubicBezTo>
                    <a:cubicBezTo>
                      <a:pt x="813203" y="0"/>
                      <a:pt x="1047750" y="234547"/>
                      <a:pt x="1047750" y="523875"/>
                    </a:cubicBezTo>
                    <a:cubicBezTo>
                      <a:pt x="1047750" y="813203"/>
                      <a:pt x="813203" y="1047750"/>
                      <a:pt x="523875" y="1047750"/>
                    </a:cubicBezTo>
                    <a:cubicBezTo>
                      <a:pt x="234547" y="1047750"/>
                      <a:pt x="0" y="813203"/>
                      <a:pt x="0" y="52387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68679" tIns="168679" rIns="168679" bIns="168679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400" kern="120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5483675" y="3057301"/>
                <a:ext cx="1970155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tr-TR" sz="2000" b="1" dirty="0">
                    <a:solidFill>
                      <a:schemeClr val="bg1"/>
                    </a:solidFill>
                    <a:latin typeface="+mj-lt"/>
                    <a:ea typeface="Roboto Light" panose="02000000000000000000" pitchFamily="2" charset="0"/>
                    <a:cs typeface="Oswald Regular"/>
                  </a:rPr>
                  <a:t>Sosyal Bilimler </a:t>
                </a:r>
              </a:p>
              <a:p>
                <a:pPr>
                  <a:lnSpc>
                    <a:spcPct val="120000"/>
                  </a:lnSpc>
                </a:pPr>
                <a:r>
                  <a:rPr lang="tr-TR" sz="2000" b="1" dirty="0">
                    <a:solidFill>
                      <a:schemeClr val="bg1"/>
                    </a:solidFill>
                    <a:latin typeface="+mj-lt"/>
                    <a:ea typeface="Roboto Light" panose="02000000000000000000" pitchFamily="2" charset="0"/>
                    <a:cs typeface="Oswald Regular"/>
                  </a:rPr>
                  <a:t>Liseleri</a:t>
                </a:r>
                <a:endParaRPr lang="en-US" sz="2000" b="1" dirty="0">
                  <a:solidFill>
                    <a:schemeClr val="bg1"/>
                  </a:solidFill>
                  <a:latin typeface="+mj-lt"/>
                  <a:ea typeface="Roboto Light" panose="02000000000000000000" pitchFamily="2" charset="0"/>
                  <a:cs typeface="Oswald Regular"/>
                </a:endParaRPr>
              </a:p>
            </p:txBody>
          </p:sp>
        </p:grpSp>
        <p:sp>
          <p:nvSpPr>
            <p:cNvPr id="12" name="Dikdörtgen 11"/>
            <p:cNvSpPr/>
            <p:nvPr/>
          </p:nvSpPr>
          <p:spPr>
            <a:xfrm>
              <a:off x="4766840" y="3140968"/>
              <a:ext cx="393056" cy="5355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3200" b="1" dirty="0">
                  <a:solidFill>
                    <a:schemeClr val="bg1"/>
                  </a:solidFill>
                </a:rPr>
                <a:t>2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6" name="Grup 25"/>
          <p:cNvGrpSpPr/>
          <p:nvPr/>
        </p:nvGrpSpPr>
        <p:grpSpPr>
          <a:xfrm>
            <a:off x="7644406" y="2492896"/>
            <a:ext cx="3002814" cy="1891440"/>
            <a:chOff x="7644406" y="2492896"/>
            <a:chExt cx="3002814" cy="1891440"/>
          </a:xfrm>
        </p:grpSpPr>
        <p:grpSp>
          <p:nvGrpSpPr>
            <p:cNvPr id="15" name="Group 14"/>
            <p:cNvGrpSpPr/>
            <p:nvPr/>
          </p:nvGrpSpPr>
          <p:grpSpPr>
            <a:xfrm>
              <a:off x="7644406" y="2492896"/>
              <a:ext cx="3002814" cy="1891440"/>
              <a:chOff x="7892712" y="2603321"/>
              <a:chExt cx="3002814" cy="1891440"/>
            </a:xfrm>
          </p:grpSpPr>
          <p:sp>
            <p:nvSpPr>
              <p:cNvPr id="16" name="Freeform 15"/>
              <p:cNvSpPr/>
              <p:nvPr/>
            </p:nvSpPr>
            <p:spPr>
              <a:xfrm>
                <a:off x="8433663" y="2603321"/>
                <a:ext cx="2461863" cy="1891440"/>
              </a:xfrm>
              <a:custGeom>
                <a:avLst/>
                <a:gdLst>
                  <a:gd name="connsiteX0" fmla="*/ 0 w 2095500"/>
                  <a:gd name="connsiteY0" fmla="*/ 274760 h 1831730"/>
                  <a:gd name="connsiteX1" fmla="*/ 1179635 w 2095500"/>
                  <a:gd name="connsiteY1" fmla="*/ 274760 h 1831730"/>
                  <a:gd name="connsiteX2" fmla="*/ 1179635 w 2095500"/>
                  <a:gd name="connsiteY2" fmla="*/ 0 h 1831730"/>
                  <a:gd name="connsiteX3" fmla="*/ 2095500 w 2095500"/>
                  <a:gd name="connsiteY3" fmla="*/ 915865 h 1831730"/>
                  <a:gd name="connsiteX4" fmla="*/ 1179635 w 2095500"/>
                  <a:gd name="connsiteY4" fmla="*/ 1831730 h 1831730"/>
                  <a:gd name="connsiteX5" fmla="*/ 1179635 w 2095500"/>
                  <a:gd name="connsiteY5" fmla="*/ 1556971 h 1831730"/>
                  <a:gd name="connsiteX6" fmla="*/ 0 w 2095500"/>
                  <a:gd name="connsiteY6" fmla="*/ 1556971 h 1831730"/>
                  <a:gd name="connsiteX7" fmla="*/ 0 w 2095500"/>
                  <a:gd name="connsiteY7" fmla="*/ 274760 h 1831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95500" h="1831730">
                    <a:moveTo>
                      <a:pt x="0" y="274760"/>
                    </a:moveTo>
                    <a:lnTo>
                      <a:pt x="1179635" y="274760"/>
                    </a:lnTo>
                    <a:lnTo>
                      <a:pt x="1179635" y="0"/>
                    </a:lnTo>
                    <a:lnTo>
                      <a:pt x="2095500" y="915865"/>
                    </a:lnTo>
                    <a:lnTo>
                      <a:pt x="1179635" y="1831730"/>
                    </a:lnTo>
                    <a:lnTo>
                      <a:pt x="1179635" y="1556971"/>
                    </a:lnTo>
                    <a:lnTo>
                      <a:pt x="0" y="1556971"/>
                    </a:lnTo>
                    <a:lnTo>
                      <a:pt x="0" y="274760"/>
                    </a:lnTo>
                    <a:close/>
                  </a:path>
                </a:pathLst>
              </a:custGeom>
              <a:solidFill>
                <a:schemeClr val="accent4">
                  <a:alpha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84835" tIns="290000" rIns="580549" bIns="289999" numCol="1" spcCol="1270" anchor="ctr" anchorCtr="0">
                <a:noAutofit/>
              </a:bodyPr>
              <a:lstStyle/>
              <a:p>
                <a:pPr marL="228600" lvl="1" indent="-228600" algn="l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en-US" sz="2400" kern="1200"/>
              </a:p>
              <a:p>
                <a:pPr marL="228600" lvl="1" indent="-228600" algn="l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en-US" sz="2400" kern="1200"/>
              </a:p>
            </p:txBody>
          </p:sp>
          <p:sp>
            <p:nvSpPr>
              <p:cNvPr id="17" name="Freeform 16"/>
              <p:cNvSpPr/>
              <p:nvPr/>
            </p:nvSpPr>
            <p:spPr>
              <a:xfrm>
                <a:off x="7892712" y="3008089"/>
                <a:ext cx="1081904" cy="1081904"/>
              </a:xfrm>
              <a:custGeom>
                <a:avLst/>
                <a:gdLst>
                  <a:gd name="connsiteX0" fmla="*/ 0 w 1047750"/>
                  <a:gd name="connsiteY0" fmla="*/ 523875 h 1047750"/>
                  <a:gd name="connsiteX1" fmla="*/ 523875 w 1047750"/>
                  <a:gd name="connsiteY1" fmla="*/ 0 h 1047750"/>
                  <a:gd name="connsiteX2" fmla="*/ 1047750 w 1047750"/>
                  <a:gd name="connsiteY2" fmla="*/ 523875 h 1047750"/>
                  <a:gd name="connsiteX3" fmla="*/ 523875 w 1047750"/>
                  <a:gd name="connsiteY3" fmla="*/ 1047750 h 1047750"/>
                  <a:gd name="connsiteX4" fmla="*/ 0 w 1047750"/>
                  <a:gd name="connsiteY4" fmla="*/ 523875 h 1047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7750" h="1047750">
                    <a:moveTo>
                      <a:pt x="0" y="523875"/>
                    </a:moveTo>
                    <a:cubicBezTo>
                      <a:pt x="0" y="234547"/>
                      <a:pt x="234547" y="0"/>
                      <a:pt x="523875" y="0"/>
                    </a:cubicBezTo>
                    <a:cubicBezTo>
                      <a:pt x="813203" y="0"/>
                      <a:pt x="1047750" y="234547"/>
                      <a:pt x="1047750" y="523875"/>
                    </a:cubicBezTo>
                    <a:cubicBezTo>
                      <a:pt x="1047750" y="813203"/>
                      <a:pt x="813203" y="1047750"/>
                      <a:pt x="523875" y="1047750"/>
                    </a:cubicBezTo>
                    <a:cubicBezTo>
                      <a:pt x="234547" y="1047750"/>
                      <a:pt x="0" y="813203"/>
                      <a:pt x="0" y="523875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68679" tIns="168679" rIns="168679" bIns="168679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400" kern="120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8924502" y="3321997"/>
                <a:ext cx="1740284" cy="4334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tr-TR" sz="2000" b="1" dirty="0">
                    <a:solidFill>
                      <a:schemeClr val="bg1"/>
                    </a:solidFill>
                    <a:latin typeface="+mj-lt"/>
                    <a:ea typeface="Roboto Light" panose="02000000000000000000" pitchFamily="2" charset="0"/>
                    <a:cs typeface="Oswald Regular"/>
                  </a:rPr>
                  <a:t>Proje Okulları</a:t>
                </a:r>
                <a:endParaRPr lang="en-US" sz="2000" b="1" dirty="0">
                  <a:solidFill>
                    <a:schemeClr val="bg1"/>
                  </a:solidFill>
                  <a:latin typeface="+mj-lt"/>
                  <a:ea typeface="Roboto Light" panose="02000000000000000000" pitchFamily="2" charset="0"/>
                  <a:cs typeface="Oswald Regular"/>
                </a:endParaRPr>
              </a:p>
            </p:txBody>
          </p:sp>
        </p:grpSp>
        <p:sp>
          <p:nvSpPr>
            <p:cNvPr id="22" name="Dikdörtgen 21"/>
            <p:cNvSpPr/>
            <p:nvPr/>
          </p:nvSpPr>
          <p:spPr>
            <a:xfrm>
              <a:off x="7988829" y="3212976"/>
              <a:ext cx="393057" cy="5355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3200" b="1" dirty="0">
                  <a:solidFill>
                    <a:schemeClr val="bg1"/>
                  </a:solidFill>
                </a:rPr>
                <a:t>3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0" name="19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0070C0"/>
                </a:solidFill>
              </a:rPr>
              <a:t>www.</a:t>
            </a:r>
            <a:r>
              <a:rPr lang="tr-TR" sz="2000" b="1" dirty="0" err="1">
                <a:solidFill>
                  <a:srgbClr val="0070C0"/>
                </a:solidFill>
              </a:rPr>
              <a:t>rehberlikservisim</a:t>
            </a:r>
            <a:r>
              <a:rPr lang="tr-TR" sz="2000" b="1" dirty="0">
                <a:solidFill>
                  <a:srgbClr val="0070C0"/>
                </a:solidFill>
              </a:rPr>
              <a:t>.com</a:t>
            </a:r>
          </a:p>
        </p:txBody>
      </p:sp>
    </p:spTree>
    <p:extLst>
      <p:ext uri="{BB962C8B-B14F-4D97-AF65-F5344CB8AC3E}">
        <p14:creationId xmlns:p14="http://schemas.microsoft.com/office/powerpoint/2010/main" val="2960242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48680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SORU SAYISI ve SINAV SÜRESİ</a:t>
            </a:r>
            <a:endParaRPr lang="vi-VN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20" name="Grup 19"/>
          <p:cNvGrpSpPr/>
          <p:nvPr/>
        </p:nvGrpSpPr>
        <p:grpSpPr>
          <a:xfrm>
            <a:off x="6888088" y="1700808"/>
            <a:ext cx="3147406" cy="3800370"/>
            <a:chOff x="6888088" y="1700808"/>
            <a:chExt cx="3147406" cy="3800370"/>
          </a:xfrm>
        </p:grpSpPr>
        <p:sp>
          <p:nvSpPr>
            <p:cNvPr id="48" name="Rectangle 47"/>
            <p:cNvSpPr/>
            <p:nvPr/>
          </p:nvSpPr>
          <p:spPr>
            <a:xfrm>
              <a:off x="7248128" y="4793292"/>
              <a:ext cx="2787366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sz="4000" b="1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+mj-lt"/>
                </a:rPr>
                <a:t>Soru Sayısı</a:t>
              </a:r>
              <a:endParaRPr lang="en-US" sz="4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6888088" y="1700808"/>
              <a:ext cx="3147406" cy="3023579"/>
            </a:xfrm>
            <a:prstGeom prst="ellipse">
              <a:avLst/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174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grpSp>
        <p:nvGrpSpPr>
          <p:cNvPr id="13" name="Grup 12"/>
          <p:cNvGrpSpPr/>
          <p:nvPr/>
        </p:nvGrpSpPr>
        <p:grpSpPr>
          <a:xfrm>
            <a:off x="551384" y="1769713"/>
            <a:ext cx="3153516" cy="3789764"/>
            <a:chOff x="551384" y="1769713"/>
            <a:chExt cx="3153516" cy="3789764"/>
          </a:xfrm>
        </p:grpSpPr>
        <p:sp>
          <p:nvSpPr>
            <p:cNvPr id="17" name="Rectangle 16"/>
            <p:cNvSpPr/>
            <p:nvPr/>
          </p:nvSpPr>
          <p:spPr>
            <a:xfrm>
              <a:off x="557718" y="4913146"/>
              <a:ext cx="276261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sz="3600" b="1" dirty="0">
                  <a:solidFill>
                    <a:srgbClr val="18CAC2"/>
                  </a:solidFill>
                  <a:latin typeface="+mj-lt"/>
                </a:rPr>
                <a:t>Sınav Süresi</a:t>
              </a:r>
              <a:endParaRPr lang="en-US" sz="3600" b="1" dirty="0">
                <a:solidFill>
                  <a:srgbClr val="18CAC2"/>
                </a:solidFill>
                <a:latin typeface="+mj-lt"/>
              </a:endParaRPr>
            </a:p>
          </p:txBody>
        </p:sp>
        <p:pic>
          <p:nvPicPr>
            <p:cNvPr id="1026" name="Picture 2" descr="C:\Users\win7\Desktop\alarm-1673577_960_720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384" y="1769713"/>
              <a:ext cx="3153516" cy="31535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Oval 11"/>
          <p:cNvSpPr/>
          <p:nvPr/>
        </p:nvSpPr>
        <p:spPr>
          <a:xfrm>
            <a:off x="3503712" y="4477007"/>
            <a:ext cx="1584176" cy="147227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b="1" dirty="0">
                <a:solidFill>
                  <a:schemeClr val="bg1"/>
                </a:solidFill>
              </a:rPr>
              <a:t>155 </a:t>
            </a:r>
            <a:r>
              <a:rPr lang="tr-TR" sz="2000" b="1" dirty="0">
                <a:solidFill>
                  <a:schemeClr val="bg1"/>
                </a:solidFill>
              </a:rPr>
              <a:t>dk</a:t>
            </a:r>
            <a:r>
              <a:rPr lang="tr-TR" sz="11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60" name="Oval 59"/>
          <p:cNvSpPr/>
          <p:nvPr/>
        </p:nvSpPr>
        <p:spPr>
          <a:xfrm>
            <a:off x="10200456" y="4411099"/>
            <a:ext cx="1584176" cy="147227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800" b="1" dirty="0">
                <a:solidFill>
                  <a:schemeClr val="bg1"/>
                </a:solidFill>
              </a:rPr>
              <a:t>90 </a:t>
            </a:r>
            <a:endParaRPr lang="tr-TR" sz="1100" dirty="0">
              <a:solidFill>
                <a:schemeClr val="bg1"/>
              </a:solidFill>
            </a:endParaRPr>
          </a:p>
        </p:txBody>
      </p:sp>
      <p:sp>
        <p:nvSpPr>
          <p:cNvPr id="14" name="13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0070C0"/>
                </a:solidFill>
              </a:rPr>
              <a:t>www.</a:t>
            </a:r>
            <a:r>
              <a:rPr lang="tr-TR" sz="2000" b="1" dirty="0" err="1">
                <a:solidFill>
                  <a:srgbClr val="0070C0"/>
                </a:solidFill>
              </a:rPr>
              <a:t>rehberlikservisim</a:t>
            </a:r>
            <a:r>
              <a:rPr lang="tr-TR" sz="2000" b="1" dirty="0">
                <a:solidFill>
                  <a:srgbClr val="0070C0"/>
                </a:solidFill>
              </a:rPr>
              <a:t>.com</a:t>
            </a:r>
          </a:p>
        </p:txBody>
      </p:sp>
    </p:spTree>
    <p:extLst>
      <p:ext uri="{BB962C8B-B14F-4D97-AF65-F5344CB8AC3E}">
        <p14:creationId xmlns:p14="http://schemas.microsoft.com/office/powerpoint/2010/main" val="3025672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12192000" cy="653656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HANGİ DERSTEN KAÇ SORU ÇIKACAK?</a:t>
            </a:r>
            <a:r>
              <a:rPr lang="vi-VN" dirty="0"/>
              <a:t/>
            </a:r>
            <a:br>
              <a:rPr lang="vi-VN" dirty="0"/>
            </a:br>
            <a:endParaRPr lang="vi-VN" dirty="0"/>
          </a:p>
        </p:txBody>
      </p:sp>
      <p:grpSp>
        <p:nvGrpSpPr>
          <p:cNvPr id="4" name="Group 3"/>
          <p:cNvGrpSpPr/>
          <p:nvPr/>
        </p:nvGrpSpPr>
        <p:grpSpPr>
          <a:xfrm>
            <a:off x="2999656" y="2420888"/>
            <a:ext cx="1512168" cy="1515226"/>
            <a:chOff x="3692576" y="1742634"/>
            <a:chExt cx="2790379" cy="2796023"/>
          </a:xfrm>
        </p:grpSpPr>
        <p:grpSp>
          <p:nvGrpSpPr>
            <p:cNvPr id="5" name="组合 79"/>
            <p:cNvGrpSpPr>
              <a:grpSpLocks/>
            </p:cNvGrpSpPr>
            <p:nvPr/>
          </p:nvGrpSpPr>
          <p:grpSpPr bwMode="auto">
            <a:xfrm>
              <a:off x="3692576" y="1742634"/>
              <a:ext cx="2790379" cy="2796023"/>
              <a:chOff x="6379729" y="2488774"/>
              <a:chExt cx="2513016" cy="2513016"/>
            </a:xfrm>
          </p:grpSpPr>
          <p:sp>
            <p:nvSpPr>
              <p:cNvPr id="7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8" name="任意多边形 83"/>
              <p:cNvSpPr/>
              <p:nvPr/>
            </p:nvSpPr>
            <p:spPr>
              <a:xfrm rot="16377237">
                <a:off x="6409518" y="2506881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6" name="椭圆 80"/>
            <p:cNvSpPr/>
            <p:nvPr/>
          </p:nvSpPr>
          <p:spPr bwMode="auto">
            <a:xfrm>
              <a:off x="4079531" y="2136608"/>
              <a:ext cx="2016472" cy="2020557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344991" y="3962607"/>
            <a:ext cx="1512168" cy="1515226"/>
            <a:chOff x="3692576" y="1742634"/>
            <a:chExt cx="2790379" cy="2796023"/>
          </a:xfrm>
        </p:grpSpPr>
        <p:grpSp>
          <p:nvGrpSpPr>
            <p:cNvPr id="10" name="组合 79"/>
            <p:cNvGrpSpPr>
              <a:grpSpLocks/>
            </p:cNvGrpSpPr>
            <p:nvPr/>
          </p:nvGrpSpPr>
          <p:grpSpPr bwMode="auto">
            <a:xfrm>
              <a:off x="3692576" y="1742634"/>
              <a:ext cx="2790379" cy="2796023"/>
              <a:chOff x="6379729" y="2488774"/>
              <a:chExt cx="2513016" cy="2513016"/>
            </a:xfrm>
          </p:grpSpPr>
          <p:sp>
            <p:nvSpPr>
              <p:cNvPr id="12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13" name="任意多边形 83"/>
              <p:cNvSpPr/>
              <p:nvPr/>
            </p:nvSpPr>
            <p:spPr>
              <a:xfrm rot="16377237">
                <a:off x="6409518" y="2506881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1" name="椭圆 80"/>
            <p:cNvSpPr/>
            <p:nvPr/>
          </p:nvSpPr>
          <p:spPr bwMode="auto">
            <a:xfrm>
              <a:off x="4079531" y="2136608"/>
              <a:ext cx="2016472" cy="2020557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572384" y="3989100"/>
            <a:ext cx="1512168" cy="1515226"/>
            <a:chOff x="3692576" y="1742634"/>
            <a:chExt cx="2790379" cy="2796023"/>
          </a:xfrm>
        </p:grpSpPr>
        <p:grpSp>
          <p:nvGrpSpPr>
            <p:cNvPr id="15" name="组合 79"/>
            <p:cNvGrpSpPr>
              <a:grpSpLocks/>
            </p:cNvGrpSpPr>
            <p:nvPr/>
          </p:nvGrpSpPr>
          <p:grpSpPr bwMode="auto">
            <a:xfrm>
              <a:off x="3692576" y="1742634"/>
              <a:ext cx="2790379" cy="2796023"/>
              <a:chOff x="6379729" y="2488774"/>
              <a:chExt cx="2513016" cy="2513016"/>
            </a:xfrm>
          </p:grpSpPr>
          <p:sp>
            <p:nvSpPr>
              <p:cNvPr id="17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18" name="任意多边形 83"/>
              <p:cNvSpPr/>
              <p:nvPr/>
            </p:nvSpPr>
            <p:spPr>
              <a:xfrm rot="16377237">
                <a:off x="6409518" y="2506881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6" name="椭圆 80"/>
            <p:cNvSpPr/>
            <p:nvPr/>
          </p:nvSpPr>
          <p:spPr bwMode="auto">
            <a:xfrm>
              <a:off x="4079531" y="2136608"/>
              <a:ext cx="2016472" cy="2020557"/>
            </a:xfrm>
            <a:prstGeom prst="ellipse">
              <a:avLst/>
            </a:prstGeom>
            <a:solidFill>
              <a:schemeClr val="accent3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728542" y="3968114"/>
            <a:ext cx="1512168" cy="1515226"/>
            <a:chOff x="3692576" y="1742634"/>
            <a:chExt cx="2790379" cy="2796023"/>
          </a:xfrm>
        </p:grpSpPr>
        <p:grpSp>
          <p:nvGrpSpPr>
            <p:cNvPr id="20" name="组合 79"/>
            <p:cNvGrpSpPr>
              <a:grpSpLocks/>
            </p:cNvGrpSpPr>
            <p:nvPr/>
          </p:nvGrpSpPr>
          <p:grpSpPr bwMode="auto">
            <a:xfrm>
              <a:off x="3692576" y="1742634"/>
              <a:ext cx="2790379" cy="2796023"/>
              <a:chOff x="6379729" y="2488774"/>
              <a:chExt cx="2513016" cy="2513016"/>
            </a:xfrm>
          </p:grpSpPr>
          <p:sp>
            <p:nvSpPr>
              <p:cNvPr id="22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23" name="任意多边形 83"/>
              <p:cNvSpPr/>
              <p:nvPr/>
            </p:nvSpPr>
            <p:spPr>
              <a:xfrm rot="16377237">
                <a:off x="6409518" y="2506881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21" name="椭圆 80"/>
            <p:cNvSpPr/>
            <p:nvPr/>
          </p:nvSpPr>
          <p:spPr bwMode="auto">
            <a:xfrm>
              <a:off x="4079531" y="2136608"/>
              <a:ext cx="2016472" cy="2020557"/>
            </a:xfrm>
            <a:prstGeom prst="ellipse">
              <a:avLst/>
            </a:prstGeom>
            <a:solidFill>
              <a:schemeClr val="accent5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9274334" y="2447381"/>
            <a:ext cx="1512168" cy="1515226"/>
            <a:chOff x="3692576" y="1742634"/>
            <a:chExt cx="2790379" cy="2796023"/>
          </a:xfrm>
        </p:grpSpPr>
        <p:grpSp>
          <p:nvGrpSpPr>
            <p:cNvPr id="25" name="组合 79"/>
            <p:cNvGrpSpPr>
              <a:grpSpLocks/>
            </p:cNvGrpSpPr>
            <p:nvPr/>
          </p:nvGrpSpPr>
          <p:grpSpPr bwMode="auto">
            <a:xfrm>
              <a:off x="3692576" y="1742634"/>
              <a:ext cx="2790379" cy="2796023"/>
              <a:chOff x="6379729" y="2488774"/>
              <a:chExt cx="2513016" cy="2513016"/>
            </a:xfrm>
          </p:grpSpPr>
          <p:sp>
            <p:nvSpPr>
              <p:cNvPr id="27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28" name="任意多边形 83"/>
              <p:cNvSpPr/>
              <p:nvPr/>
            </p:nvSpPr>
            <p:spPr>
              <a:xfrm rot="16377237">
                <a:off x="6409518" y="2506881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26" name="椭圆 80"/>
            <p:cNvSpPr/>
            <p:nvPr/>
          </p:nvSpPr>
          <p:spPr bwMode="auto">
            <a:xfrm>
              <a:off x="4079531" y="2136608"/>
              <a:ext cx="2016472" cy="2020557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118176" y="2420888"/>
            <a:ext cx="1512168" cy="1515226"/>
            <a:chOff x="3692576" y="1742634"/>
            <a:chExt cx="2790379" cy="2796023"/>
          </a:xfrm>
        </p:grpSpPr>
        <p:grpSp>
          <p:nvGrpSpPr>
            <p:cNvPr id="30" name="组合 79"/>
            <p:cNvGrpSpPr>
              <a:grpSpLocks/>
            </p:cNvGrpSpPr>
            <p:nvPr/>
          </p:nvGrpSpPr>
          <p:grpSpPr bwMode="auto">
            <a:xfrm>
              <a:off x="3692576" y="1742634"/>
              <a:ext cx="2790379" cy="2796023"/>
              <a:chOff x="6379729" y="2488774"/>
              <a:chExt cx="2513016" cy="2513016"/>
            </a:xfrm>
          </p:grpSpPr>
          <p:sp>
            <p:nvSpPr>
              <p:cNvPr id="32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33" name="任意多边形 83"/>
              <p:cNvSpPr/>
              <p:nvPr/>
            </p:nvSpPr>
            <p:spPr>
              <a:xfrm rot="16377237">
                <a:off x="6409518" y="2506881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31" name="椭圆 80"/>
            <p:cNvSpPr/>
            <p:nvPr/>
          </p:nvSpPr>
          <p:spPr bwMode="auto">
            <a:xfrm>
              <a:off x="4079531" y="2136608"/>
              <a:ext cx="2016472" cy="2020557"/>
            </a:xfrm>
            <a:prstGeom prst="ellipse">
              <a:avLst/>
            </a:prstGeom>
            <a:solidFill>
              <a:schemeClr val="accent4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cxnSp>
        <p:nvCxnSpPr>
          <p:cNvPr id="34" name="Straight Connector 33"/>
          <p:cNvCxnSpPr>
            <a:stCxn id="13" idx="5"/>
            <a:endCxn id="8" idx="1"/>
          </p:cNvCxnSpPr>
          <p:nvPr/>
        </p:nvCxnSpPr>
        <p:spPr>
          <a:xfrm flipV="1">
            <a:off x="2661543" y="3678638"/>
            <a:ext cx="547789" cy="541444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 flipV="1">
            <a:off x="4279996" y="3755868"/>
            <a:ext cx="502086" cy="44479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33" idx="1"/>
          </p:cNvCxnSpPr>
          <p:nvPr/>
        </p:nvCxnSpPr>
        <p:spPr>
          <a:xfrm flipH="1">
            <a:off x="5810280" y="3678638"/>
            <a:ext cx="517572" cy="497473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8977249" y="3713870"/>
            <a:ext cx="517572" cy="497473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 flipV="1">
            <a:off x="7425475" y="3724556"/>
            <a:ext cx="512766" cy="451554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853250" y="4258555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>
                <a:solidFill>
                  <a:schemeClr val="bg1"/>
                </a:solidFill>
                <a:cs typeface="Arial" panose="020B0604020202020204" pitchFamily="34" charset="0"/>
              </a:rPr>
              <a:t>20</a:t>
            </a:r>
            <a:endParaRPr lang="vi-VN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507915" y="2751311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>
                <a:solidFill>
                  <a:schemeClr val="bg1"/>
                </a:solidFill>
                <a:cs typeface="Arial" panose="020B0604020202020204" pitchFamily="34" charset="0"/>
              </a:rPr>
              <a:t>20</a:t>
            </a:r>
            <a:endParaRPr lang="vi-VN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080643" y="4257759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>
                <a:solidFill>
                  <a:schemeClr val="bg1"/>
                </a:solidFill>
                <a:cs typeface="Arial" panose="020B0604020202020204" pitchFamily="34" charset="0"/>
              </a:rPr>
              <a:t>20</a:t>
            </a:r>
            <a:endParaRPr lang="vi-VN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626435" y="2751311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>
                <a:solidFill>
                  <a:schemeClr val="bg1"/>
                </a:solidFill>
                <a:cs typeface="Arial" panose="020B0604020202020204" pitchFamily="34" charset="0"/>
              </a:rPr>
              <a:t>10</a:t>
            </a:r>
            <a:endParaRPr lang="vi-VN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246079" y="4211343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>
                <a:solidFill>
                  <a:schemeClr val="bg1"/>
                </a:solidFill>
                <a:cs typeface="Arial" panose="020B0604020202020204" pitchFamily="34" charset="0"/>
              </a:rPr>
              <a:t>10</a:t>
            </a:r>
            <a:endParaRPr lang="vi-VN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9789622" y="2751310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>
                <a:solidFill>
                  <a:schemeClr val="bg1"/>
                </a:solidFill>
                <a:cs typeface="Arial" panose="020B0604020202020204" pitchFamily="34" charset="0"/>
              </a:rPr>
              <a:t>10</a:t>
            </a:r>
            <a:endParaRPr lang="vi-VN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544557" y="4606004"/>
            <a:ext cx="10943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000" b="1" dirty="0">
                <a:solidFill>
                  <a:schemeClr val="bg1"/>
                </a:solidFill>
              </a:rPr>
              <a:t>Türkçe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195529" y="3090446"/>
            <a:ext cx="11114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600" b="1" dirty="0">
                <a:solidFill>
                  <a:schemeClr val="bg1"/>
                </a:solidFill>
              </a:rPr>
              <a:t>Matematik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340155" y="3067032"/>
            <a:ext cx="11229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600" b="1" dirty="0">
                <a:solidFill>
                  <a:schemeClr val="bg1"/>
                </a:solidFill>
              </a:rPr>
              <a:t>İ</a:t>
            </a:r>
            <a:r>
              <a:rPr lang="tr-TR" sz="2000" b="1" dirty="0">
                <a:solidFill>
                  <a:schemeClr val="bg1"/>
                </a:solidFill>
              </a:rPr>
              <a:t>n</a:t>
            </a:r>
            <a:r>
              <a:rPr lang="tr-TR" b="1" dirty="0">
                <a:solidFill>
                  <a:schemeClr val="bg1"/>
                </a:solidFill>
              </a:rPr>
              <a:t>kılap  T</a:t>
            </a:r>
            <a:r>
              <a:rPr lang="tr-TR" sz="1600" b="1" dirty="0">
                <a:solidFill>
                  <a:schemeClr val="bg1"/>
                </a:solidFill>
              </a:rPr>
              <a:t>.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9538188" y="3172906"/>
            <a:ext cx="10943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000" b="1" dirty="0">
                <a:solidFill>
                  <a:schemeClr val="bg1"/>
                </a:solidFill>
              </a:rPr>
              <a:t>Din K.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4782025" y="4605208"/>
            <a:ext cx="10943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Fen ve T</a:t>
            </a:r>
            <a:r>
              <a:rPr lang="tr-TR" sz="1200" dirty="0">
                <a:solidFill>
                  <a:schemeClr val="bg1"/>
                </a:solidFill>
              </a:rPr>
              <a:t>.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7944497" y="4581128"/>
            <a:ext cx="10943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Yabancı Dil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1" name="50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0070C0"/>
                </a:solidFill>
              </a:rPr>
              <a:t>www.</a:t>
            </a:r>
            <a:r>
              <a:rPr lang="tr-TR" sz="2000" b="1" dirty="0" err="1">
                <a:solidFill>
                  <a:srgbClr val="0070C0"/>
                </a:solidFill>
              </a:rPr>
              <a:t>rehberlikservisim</a:t>
            </a:r>
            <a:r>
              <a:rPr lang="tr-TR" sz="2000" b="1" dirty="0">
                <a:solidFill>
                  <a:srgbClr val="0070C0"/>
                </a:solidFill>
              </a:rPr>
              <a:t>.com</a:t>
            </a:r>
          </a:p>
        </p:txBody>
      </p:sp>
    </p:spTree>
    <p:extLst>
      <p:ext uri="{BB962C8B-B14F-4D97-AF65-F5344CB8AC3E}">
        <p14:creationId xmlns:p14="http://schemas.microsoft.com/office/powerpoint/2010/main" val="508250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00"/>
                            </p:stCondLst>
                            <p:childTnLst>
                              <p:par>
                                <p:cTn id="7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500"/>
                            </p:stCondLst>
                            <p:childTnLst>
                              <p:par>
                                <p:cTn id="7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500"/>
                            </p:stCondLst>
                            <p:childTnLst>
                              <p:par>
                                <p:cTn id="9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000"/>
                            </p:stCondLst>
                            <p:childTnLst>
                              <p:par>
                                <p:cTn id="9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7000"/>
                            </p:stCondLst>
                            <p:childTnLst>
                              <p:par>
                                <p:cTn id="1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7500"/>
                            </p:stCondLst>
                            <p:childTnLst>
                              <p:par>
                                <p:cTn id="1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TESTLERİN KATSAYILARI?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15" name="14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0070C0"/>
                </a:solidFill>
              </a:rPr>
              <a:t>www.</a:t>
            </a:r>
            <a:r>
              <a:rPr lang="tr-TR" sz="2000" b="1" dirty="0" err="1">
                <a:solidFill>
                  <a:srgbClr val="0070C0"/>
                </a:solidFill>
              </a:rPr>
              <a:t>rehberlikservisim</a:t>
            </a:r>
            <a:r>
              <a:rPr lang="tr-TR" sz="2000" b="1" dirty="0">
                <a:solidFill>
                  <a:srgbClr val="0070C0"/>
                </a:solidFill>
              </a:rPr>
              <a:t>.com</a:t>
            </a:r>
          </a:p>
        </p:txBody>
      </p:sp>
      <p:sp>
        <p:nvSpPr>
          <p:cNvPr id="16" name="15 Akış Çizelgesi: Öteki İşlem"/>
          <p:cNvSpPr/>
          <p:nvPr/>
        </p:nvSpPr>
        <p:spPr>
          <a:xfrm>
            <a:off x="335360" y="2204864"/>
            <a:ext cx="5040560" cy="648072"/>
          </a:xfrm>
          <a:prstGeom prst="flowChartAlternateProcess">
            <a:avLst/>
          </a:prstGeom>
          <a:solidFill>
            <a:srgbClr val="E6AF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TÜRKÇE</a:t>
            </a:r>
          </a:p>
        </p:txBody>
      </p:sp>
      <p:sp>
        <p:nvSpPr>
          <p:cNvPr id="17" name="16 Akış Çizelgesi: Öteki İşlem"/>
          <p:cNvSpPr/>
          <p:nvPr/>
        </p:nvSpPr>
        <p:spPr>
          <a:xfrm>
            <a:off x="335360" y="3356992"/>
            <a:ext cx="5040560" cy="648072"/>
          </a:xfrm>
          <a:prstGeom prst="flowChartAlternateProces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MATEMATİK</a:t>
            </a:r>
          </a:p>
        </p:txBody>
      </p:sp>
      <p:sp>
        <p:nvSpPr>
          <p:cNvPr id="18" name="17 Akış Çizelgesi: Öteki İşlem"/>
          <p:cNvSpPr/>
          <p:nvPr/>
        </p:nvSpPr>
        <p:spPr>
          <a:xfrm>
            <a:off x="407368" y="4509120"/>
            <a:ext cx="5040560" cy="648072"/>
          </a:xfrm>
          <a:prstGeom prst="flowChartAlternate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FEN VE TEKNOLOJİ</a:t>
            </a:r>
          </a:p>
        </p:txBody>
      </p:sp>
      <p:sp>
        <p:nvSpPr>
          <p:cNvPr id="19" name="18 Akış Çizelgesi: Öteki İşlem"/>
          <p:cNvSpPr/>
          <p:nvPr/>
        </p:nvSpPr>
        <p:spPr>
          <a:xfrm>
            <a:off x="6744072" y="2276872"/>
            <a:ext cx="3456384" cy="648072"/>
          </a:xfrm>
          <a:prstGeom prst="flowChartAlternate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İNKILÂP TARİHİ</a:t>
            </a:r>
          </a:p>
        </p:txBody>
      </p:sp>
      <p:sp>
        <p:nvSpPr>
          <p:cNvPr id="20" name="19 Akış Çizelgesi: Öteki İşlem"/>
          <p:cNvSpPr/>
          <p:nvPr/>
        </p:nvSpPr>
        <p:spPr>
          <a:xfrm>
            <a:off x="6744072" y="3356992"/>
            <a:ext cx="3456384" cy="648072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DİN KÜLTÜRÜ</a:t>
            </a:r>
          </a:p>
        </p:txBody>
      </p:sp>
      <p:sp>
        <p:nvSpPr>
          <p:cNvPr id="21" name="20 Akış Çizelgesi: Öteki İşlem"/>
          <p:cNvSpPr/>
          <p:nvPr/>
        </p:nvSpPr>
        <p:spPr>
          <a:xfrm>
            <a:off x="6744072" y="4581128"/>
            <a:ext cx="3528392" cy="648072"/>
          </a:xfrm>
          <a:prstGeom prst="flowChartAlternateProcess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YABANCI DİL</a:t>
            </a:r>
          </a:p>
        </p:txBody>
      </p:sp>
      <p:sp>
        <p:nvSpPr>
          <p:cNvPr id="22" name="21 Oval"/>
          <p:cNvSpPr/>
          <p:nvPr/>
        </p:nvSpPr>
        <p:spPr>
          <a:xfrm>
            <a:off x="4655840" y="2204864"/>
            <a:ext cx="648072" cy="64807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4</a:t>
            </a:r>
          </a:p>
        </p:txBody>
      </p:sp>
      <p:sp>
        <p:nvSpPr>
          <p:cNvPr id="23" name="22 Oval"/>
          <p:cNvSpPr/>
          <p:nvPr/>
        </p:nvSpPr>
        <p:spPr>
          <a:xfrm>
            <a:off x="4727848" y="3356992"/>
            <a:ext cx="648072" cy="64807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4</a:t>
            </a:r>
          </a:p>
        </p:txBody>
      </p:sp>
      <p:sp>
        <p:nvSpPr>
          <p:cNvPr id="24" name="23 Oval"/>
          <p:cNvSpPr/>
          <p:nvPr/>
        </p:nvSpPr>
        <p:spPr>
          <a:xfrm>
            <a:off x="4727848" y="4509120"/>
            <a:ext cx="648072" cy="64807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4</a:t>
            </a:r>
          </a:p>
        </p:txBody>
      </p:sp>
      <p:sp>
        <p:nvSpPr>
          <p:cNvPr id="25" name="24 Oval"/>
          <p:cNvSpPr/>
          <p:nvPr/>
        </p:nvSpPr>
        <p:spPr>
          <a:xfrm>
            <a:off x="9480376" y="2276872"/>
            <a:ext cx="648072" cy="64807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</a:t>
            </a:r>
          </a:p>
        </p:txBody>
      </p:sp>
      <p:sp>
        <p:nvSpPr>
          <p:cNvPr id="26" name="25 Oval"/>
          <p:cNvSpPr/>
          <p:nvPr/>
        </p:nvSpPr>
        <p:spPr>
          <a:xfrm>
            <a:off x="9480376" y="3356992"/>
            <a:ext cx="648072" cy="64807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</a:t>
            </a:r>
          </a:p>
        </p:txBody>
      </p:sp>
      <p:sp>
        <p:nvSpPr>
          <p:cNvPr id="27" name="26 Oval"/>
          <p:cNvSpPr/>
          <p:nvPr/>
        </p:nvSpPr>
        <p:spPr>
          <a:xfrm>
            <a:off x="9552384" y="4581128"/>
            <a:ext cx="648072" cy="64807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732274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0" y="476673"/>
            <a:ext cx="12192000" cy="86409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tr-TR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Sınav Soruları Hangi Sınıflardan Olacak?</a:t>
            </a:r>
            <a:endParaRPr lang="en-US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2255511" y="6525343"/>
            <a:ext cx="8304985" cy="7201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5" name="Grup 4"/>
          <p:cNvGrpSpPr/>
          <p:nvPr/>
        </p:nvGrpSpPr>
        <p:grpSpPr>
          <a:xfrm>
            <a:off x="4906512" y="1353767"/>
            <a:ext cx="3346542" cy="5099569"/>
            <a:chOff x="4906512" y="1353767"/>
            <a:chExt cx="3346542" cy="5099569"/>
          </a:xfrm>
        </p:grpSpPr>
        <p:sp>
          <p:nvSpPr>
            <p:cNvPr id="47" name="Isosceles Triangle 2"/>
            <p:cNvSpPr/>
            <p:nvPr/>
          </p:nvSpPr>
          <p:spPr>
            <a:xfrm>
              <a:off x="4906512" y="2436312"/>
              <a:ext cx="3346542" cy="4017024"/>
            </a:xfrm>
            <a:custGeom>
              <a:avLst/>
              <a:gdLst>
                <a:gd name="connsiteX0" fmla="*/ 0 w 1278647"/>
                <a:gd name="connsiteY0" fmla="*/ 1102282 h 1102282"/>
                <a:gd name="connsiteX1" fmla="*/ 639324 w 1278647"/>
                <a:gd name="connsiteY1" fmla="*/ 0 h 1102282"/>
                <a:gd name="connsiteX2" fmla="*/ 1278647 w 1278647"/>
                <a:gd name="connsiteY2" fmla="*/ 1102282 h 1102282"/>
                <a:gd name="connsiteX3" fmla="*/ 0 w 1278647"/>
                <a:gd name="connsiteY3" fmla="*/ 1102282 h 1102282"/>
                <a:gd name="connsiteX0" fmla="*/ 0 w 1278647"/>
                <a:gd name="connsiteY0" fmla="*/ 1102282 h 1102282"/>
                <a:gd name="connsiteX1" fmla="*/ 639324 w 1278647"/>
                <a:gd name="connsiteY1" fmla="*/ 0 h 1102282"/>
                <a:gd name="connsiteX2" fmla="*/ 1278647 w 1278647"/>
                <a:gd name="connsiteY2" fmla="*/ 1102282 h 1102282"/>
                <a:gd name="connsiteX3" fmla="*/ 0 w 1278647"/>
                <a:gd name="connsiteY3" fmla="*/ 1102282 h 1102282"/>
                <a:gd name="connsiteX0" fmla="*/ 0 w 1278647"/>
                <a:gd name="connsiteY0" fmla="*/ 1102284 h 1102284"/>
                <a:gd name="connsiteX1" fmla="*/ 639324 w 1278647"/>
                <a:gd name="connsiteY1" fmla="*/ 2 h 1102284"/>
                <a:gd name="connsiteX2" fmla="*/ 1278647 w 1278647"/>
                <a:gd name="connsiteY2" fmla="*/ 1102284 h 1102284"/>
                <a:gd name="connsiteX3" fmla="*/ 0 w 1278647"/>
                <a:gd name="connsiteY3" fmla="*/ 1102284 h 1102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8647" h="1102284">
                  <a:moveTo>
                    <a:pt x="0" y="1102284"/>
                  </a:moveTo>
                  <a:cubicBezTo>
                    <a:pt x="213108" y="734857"/>
                    <a:pt x="133608" y="-1665"/>
                    <a:pt x="639324" y="2"/>
                  </a:cubicBezTo>
                  <a:cubicBezTo>
                    <a:pt x="1145040" y="1669"/>
                    <a:pt x="1065539" y="734857"/>
                    <a:pt x="1278647" y="1102284"/>
                  </a:cubicBezTo>
                  <a:lnTo>
                    <a:pt x="0" y="1102284"/>
                  </a:lnTo>
                  <a:close/>
                </a:path>
              </a:pathLst>
            </a:custGeom>
            <a:solidFill>
              <a:schemeClr val="accent2">
                <a:alpha val="9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69" name="Freeform 5"/>
            <p:cNvSpPr>
              <a:spLocks noEditPoints="1"/>
            </p:cNvSpPr>
            <p:nvPr/>
          </p:nvSpPr>
          <p:spPr bwMode="auto">
            <a:xfrm flipH="1">
              <a:off x="6263913" y="1353767"/>
              <a:ext cx="722756" cy="1067121"/>
            </a:xfrm>
            <a:custGeom>
              <a:avLst/>
              <a:gdLst>
                <a:gd name="T0" fmla="*/ 299 w 299"/>
                <a:gd name="T1" fmla="*/ 151 h 450"/>
                <a:gd name="T2" fmla="*/ 150 w 299"/>
                <a:gd name="T3" fmla="*/ 1 h 450"/>
                <a:gd name="T4" fmla="*/ 0 w 299"/>
                <a:gd name="T5" fmla="*/ 150 h 450"/>
                <a:gd name="T6" fmla="*/ 20 w 299"/>
                <a:gd name="T7" fmla="*/ 225 h 450"/>
                <a:gd name="T8" fmla="*/ 20 w 299"/>
                <a:gd name="T9" fmla="*/ 225 h 450"/>
                <a:gd name="T10" fmla="*/ 149 w 299"/>
                <a:gd name="T11" fmla="*/ 450 h 450"/>
                <a:gd name="T12" fmla="*/ 279 w 299"/>
                <a:gd name="T13" fmla="*/ 226 h 450"/>
                <a:gd name="T14" fmla="*/ 278 w 299"/>
                <a:gd name="T15" fmla="*/ 226 h 450"/>
                <a:gd name="T16" fmla="*/ 299 w 299"/>
                <a:gd name="T17" fmla="*/ 151 h 450"/>
                <a:gd name="T18" fmla="*/ 149 w 299"/>
                <a:gd name="T19" fmla="*/ 275 h 450"/>
                <a:gd name="T20" fmla="*/ 25 w 299"/>
                <a:gd name="T21" fmla="*/ 150 h 450"/>
                <a:gd name="T22" fmla="*/ 150 w 299"/>
                <a:gd name="T23" fmla="*/ 26 h 450"/>
                <a:gd name="T24" fmla="*/ 274 w 299"/>
                <a:gd name="T25" fmla="*/ 151 h 450"/>
                <a:gd name="T26" fmla="*/ 149 w 299"/>
                <a:gd name="T27" fmla="*/ 275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9" h="450">
                  <a:moveTo>
                    <a:pt x="299" y="151"/>
                  </a:moveTo>
                  <a:cubicBezTo>
                    <a:pt x="299" y="68"/>
                    <a:pt x="232" y="1"/>
                    <a:pt x="150" y="1"/>
                  </a:cubicBezTo>
                  <a:cubicBezTo>
                    <a:pt x="67" y="0"/>
                    <a:pt x="0" y="67"/>
                    <a:pt x="0" y="150"/>
                  </a:cubicBezTo>
                  <a:cubicBezTo>
                    <a:pt x="0" y="177"/>
                    <a:pt x="7" y="203"/>
                    <a:pt x="20" y="225"/>
                  </a:cubicBezTo>
                  <a:cubicBezTo>
                    <a:pt x="20" y="225"/>
                    <a:pt x="20" y="225"/>
                    <a:pt x="20" y="225"/>
                  </a:cubicBezTo>
                  <a:cubicBezTo>
                    <a:pt x="149" y="450"/>
                    <a:pt x="149" y="450"/>
                    <a:pt x="149" y="450"/>
                  </a:cubicBezTo>
                  <a:cubicBezTo>
                    <a:pt x="279" y="226"/>
                    <a:pt x="279" y="226"/>
                    <a:pt x="279" y="226"/>
                  </a:cubicBezTo>
                  <a:cubicBezTo>
                    <a:pt x="278" y="226"/>
                    <a:pt x="278" y="226"/>
                    <a:pt x="278" y="226"/>
                  </a:cubicBezTo>
                  <a:cubicBezTo>
                    <a:pt x="291" y="203"/>
                    <a:pt x="299" y="178"/>
                    <a:pt x="299" y="151"/>
                  </a:cubicBezTo>
                  <a:close/>
                  <a:moveTo>
                    <a:pt x="149" y="275"/>
                  </a:moveTo>
                  <a:cubicBezTo>
                    <a:pt x="80" y="275"/>
                    <a:pt x="24" y="219"/>
                    <a:pt x="25" y="150"/>
                  </a:cubicBezTo>
                  <a:cubicBezTo>
                    <a:pt x="25" y="81"/>
                    <a:pt x="81" y="25"/>
                    <a:pt x="150" y="26"/>
                  </a:cubicBezTo>
                  <a:cubicBezTo>
                    <a:pt x="218" y="26"/>
                    <a:pt x="274" y="82"/>
                    <a:pt x="274" y="151"/>
                  </a:cubicBezTo>
                  <a:cubicBezTo>
                    <a:pt x="274" y="219"/>
                    <a:pt x="218" y="275"/>
                    <a:pt x="149" y="2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TextBox 66"/>
            <p:cNvSpPr txBox="1"/>
            <p:nvPr/>
          </p:nvSpPr>
          <p:spPr>
            <a:xfrm>
              <a:off x="6407789" y="1412776"/>
              <a:ext cx="3930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3200" b="1" dirty="0">
                  <a:solidFill>
                    <a:schemeClr val="accent2">
                      <a:lumMod val="75000"/>
                    </a:schemeClr>
                  </a:solidFill>
                </a:rPr>
                <a:t>8</a:t>
              </a:r>
              <a:endParaRPr lang="vi-VN" sz="3200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sp>
        <p:nvSpPr>
          <p:cNvPr id="49" name="Metin kutusu 48"/>
          <p:cNvSpPr txBox="1"/>
          <p:nvPr/>
        </p:nvSpPr>
        <p:spPr>
          <a:xfrm>
            <a:off x="5870887" y="4448982"/>
            <a:ext cx="1859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>
                <a:solidFill>
                  <a:schemeClr val="bg1"/>
                </a:solidFill>
              </a:rPr>
              <a:t>8. Sınıf</a:t>
            </a:r>
          </a:p>
        </p:txBody>
      </p:sp>
      <p:sp>
        <p:nvSpPr>
          <p:cNvPr id="10" name="9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0070C0"/>
                </a:solidFill>
              </a:rPr>
              <a:t>www.</a:t>
            </a:r>
            <a:r>
              <a:rPr lang="tr-TR" sz="2000" b="1" dirty="0" err="1">
                <a:solidFill>
                  <a:srgbClr val="0070C0"/>
                </a:solidFill>
              </a:rPr>
              <a:t>rehberlikservisim</a:t>
            </a:r>
            <a:r>
              <a:rPr lang="tr-TR" sz="2000" b="1" dirty="0">
                <a:solidFill>
                  <a:srgbClr val="0070C0"/>
                </a:solidFill>
              </a:rPr>
              <a:t>.com</a:t>
            </a:r>
          </a:p>
        </p:txBody>
      </p:sp>
    </p:spTree>
    <p:extLst>
      <p:ext uri="{BB962C8B-B14F-4D97-AF65-F5344CB8AC3E}">
        <p14:creationId xmlns:p14="http://schemas.microsoft.com/office/powerpoint/2010/main" val="885984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5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352" y="1484784"/>
            <a:ext cx="3600400" cy="4896544"/>
          </a:xfrm>
          <a:prstGeom prst="rect">
            <a:avLst/>
          </a:prstGeom>
          <a:pattFill prst="pct30">
            <a:fgClr>
              <a:srgbClr val="FB85D4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SORULAR NASIL OLACAK?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4799856" y="1687024"/>
            <a:ext cx="6480720" cy="1354217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40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Sorular çoktan seçmeli TEST şeklinde  olacak.</a:t>
            </a:r>
            <a:endParaRPr lang="en-US" sz="40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grpSp>
        <p:nvGrpSpPr>
          <p:cNvPr id="47" name="Grup 46"/>
          <p:cNvGrpSpPr/>
          <p:nvPr/>
        </p:nvGrpSpPr>
        <p:grpSpPr>
          <a:xfrm>
            <a:off x="623392" y="1938536"/>
            <a:ext cx="936104" cy="4277072"/>
            <a:chOff x="623392" y="1938536"/>
            <a:chExt cx="936104" cy="4277072"/>
          </a:xfrm>
        </p:grpSpPr>
        <p:sp>
          <p:nvSpPr>
            <p:cNvPr id="4" name="Oval 3"/>
            <p:cNvSpPr/>
            <p:nvPr/>
          </p:nvSpPr>
          <p:spPr>
            <a:xfrm>
              <a:off x="623392" y="3018656"/>
              <a:ext cx="914400" cy="914400"/>
            </a:xfrm>
            <a:prstGeom prst="ellipse">
              <a:avLst/>
            </a:prstGeom>
            <a:ln w="76200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39" name="Oval 38"/>
            <p:cNvSpPr/>
            <p:nvPr/>
          </p:nvSpPr>
          <p:spPr>
            <a:xfrm>
              <a:off x="645096" y="1938536"/>
              <a:ext cx="914400" cy="914400"/>
            </a:xfrm>
            <a:prstGeom prst="ellipse">
              <a:avLst/>
            </a:prstGeom>
            <a:ln w="762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40" name="Oval 39"/>
            <p:cNvSpPr/>
            <p:nvPr/>
          </p:nvSpPr>
          <p:spPr>
            <a:xfrm>
              <a:off x="645096" y="4149080"/>
              <a:ext cx="914400" cy="914400"/>
            </a:xfrm>
            <a:prstGeom prst="ellipse">
              <a:avLst/>
            </a:prstGeom>
            <a:ln w="762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41" name="Oval 40"/>
            <p:cNvSpPr/>
            <p:nvPr/>
          </p:nvSpPr>
          <p:spPr>
            <a:xfrm>
              <a:off x="645096" y="5301208"/>
              <a:ext cx="914400" cy="914400"/>
            </a:xfrm>
            <a:prstGeom prst="ellipse">
              <a:avLst/>
            </a:prstGeom>
            <a:ln w="762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sp>
        <p:nvSpPr>
          <p:cNvPr id="42" name="Dikdörtgen 41"/>
          <p:cNvSpPr/>
          <p:nvPr/>
        </p:nvSpPr>
        <p:spPr>
          <a:xfrm>
            <a:off x="1847528" y="1929606"/>
            <a:ext cx="6110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</a:t>
            </a:r>
          </a:p>
        </p:txBody>
      </p:sp>
      <p:sp>
        <p:nvSpPr>
          <p:cNvPr id="43" name="Dikdörtgen 42"/>
          <p:cNvSpPr/>
          <p:nvPr/>
        </p:nvSpPr>
        <p:spPr>
          <a:xfrm>
            <a:off x="1847528" y="3041864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</a:t>
            </a:r>
          </a:p>
        </p:txBody>
      </p:sp>
      <p:sp>
        <p:nvSpPr>
          <p:cNvPr id="44" name="Dikdörtgen 43"/>
          <p:cNvSpPr/>
          <p:nvPr/>
        </p:nvSpPr>
        <p:spPr>
          <a:xfrm>
            <a:off x="1847528" y="4161854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</a:t>
            </a:r>
          </a:p>
        </p:txBody>
      </p:sp>
      <p:sp>
        <p:nvSpPr>
          <p:cNvPr id="45" name="Dikdörtgen 44"/>
          <p:cNvSpPr/>
          <p:nvPr/>
        </p:nvSpPr>
        <p:spPr>
          <a:xfrm>
            <a:off x="1847528" y="5241974"/>
            <a:ext cx="6206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</a:t>
            </a:r>
          </a:p>
        </p:txBody>
      </p:sp>
      <p:sp>
        <p:nvSpPr>
          <p:cNvPr id="14" name="Title 13"/>
          <p:cNvSpPr txBox="1">
            <a:spLocks/>
          </p:cNvSpPr>
          <p:nvPr/>
        </p:nvSpPr>
        <p:spPr>
          <a:xfrm>
            <a:off x="4799856" y="3730967"/>
            <a:ext cx="6480720" cy="1354217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4000" b="1" i="1" dirty="0">
                <a:solidFill>
                  <a:schemeClr val="accent3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3 yanlış cevap 1 Doğruyu götürecek.</a:t>
            </a:r>
            <a:endParaRPr lang="en-US" sz="4000" b="1" i="1" dirty="0">
              <a:solidFill>
                <a:schemeClr val="accent3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15" name="14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0070C0"/>
                </a:solidFill>
              </a:rPr>
              <a:t>www.</a:t>
            </a:r>
            <a:r>
              <a:rPr lang="tr-TR" sz="2000" b="1" dirty="0" err="1">
                <a:solidFill>
                  <a:srgbClr val="0070C0"/>
                </a:solidFill>
              </a:rPr>
              <a:t>rehberlikservisim</a:t>
            </a:r>
            <a:r>
              <a:rPr lang="tr-TR" sz="2000" b="1" dirty="0">
                <a:solidFill>
                  <a:srgbClr val="0070C0"/>
                </a:solidFill>
              </a:rPr>
              <a:t>.com</a:t>
            </a:r>
          </a:p>
        </p:txBody>
      </p:sp>
    </p:spTree>
    <p:extLst>
      <p:ext uri="{BB962C8B-B14F-4D97-AF65-F5344CB8AC3E}">
        <p14:creationId xmlns:p14="http://schemas.microsoft.com/office/powerpoint/2010/main" val="1732274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8" grpId="0"/>
      <p:bldP spid="42" grpId="0"/>
      <p:bldP spid="43" grpId="0"/>
      <p:bldP spid="44" grpId="0"/>
      <p:bldP spid="45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352" y="1484784"/>
            <a:ext cx="5544616" cy="4896544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SINAV KAÇ OTURUM OLACAK?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5" name="Title 13"/>
          <p:cNvSpPr txBox="1">
            <a:spLocks/>
          </p:cNvSpPr>
          <p:nvPr/>
        </p:nvSpPr>
        <p:spPr>
          <a:xfrm>
            <a:off x="6312024" y="2780928"/>
            <a:ext cx="5407484" cy="1354217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40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Sınav sayısal ve sözel  bölümden oluşacak.</a:t>
            </a:r>
            <a:endParaRPr lang="en-US" sz="40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4511824" y="645789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0070C0"/>
                </a:solidFill>
              </a:rPr>
              <a:t>www.</a:t>
            </a:r>
            <a:r>
              <a:rPr lang="tr-TR" sz="2000" b="1" dirty="0" err="1">
                <a:solidFill>
                  <a:srgbClr val="0070C0"/>
                </a:solidFill>
              </a:rPr>
              <a:t>rehberlikservisim</a:t>
            </a:r>
            <a:r>
              <a:rPr lang="tr-TR" sz="2000" b="1" dirty="0">
                <a:solidFill>
                  <a:srgbClr val="0070C0"/>
                </a:solidFill>
              </a:rPr>
              <a:t>.com</a:t>
            </a:r>
          </a:p>
        </p:txBody>
      </p:sp>
    </p:spTree>
    <p:extLst>
      <p:ext uri="{BB962C8B-B14F-4D97-AF65-F5344CB8AC3E}">
        <p14:creationId xmlns:p14="http://schemas.microsoft.com/office/powerpoint/2010/main" val="469564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du an thang 1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6F3293"/>
      </a:accent1>
      <a:accent2>
        <a:srgbClr val="58BBB4"/>
      </a:accent2>
      <a:accent3>
        <a:srgbClr val="FA1230"/>
      </a:accent3>
      <a:accent4>
        <a:srgbClr val="C2CB44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Roboto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3591</TotalTime>
  <Words>642</Words>
  <Application>Microsoft Office PowerPoint</Application>
  <PresentationFormat>Özel</PresentationFormat>
  <Paragraphs>172</Paragraphs>
  <Slides>21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21</vt:i4>
      </vt:variant>
    </vt:vector>
  </HeadingPairs>
  <TitlesOfParts>
    <vt:vector size="22" baseType="lpstr">
      <vt:lpstr>Office Theme</vt:lpstr>
      <vt:lpstr>PowerPoint Sunusu</vt:lpstr>
      <vt:lpstr>                    LİSELERE YERLEŞTİRME NASIL YAPILACAK?</vt:lpstr>
      <vt:lpstr>SINAVLA ÖĞRENCİ ALAN LİSELER HANGİLERİ?</vt:lpstr>
      <vt:lpstr>SORU SAYISI ve SINAV SÜRESİ</vt:lpstr>
      <vt:lpstr>HANGİ DERSTEN KAÇ SORU ÇIKACAK? </vt:lpstr>
      <vt:lpstr>TESTLERİN KATSAYILARI? </vt:lpstr>
      <vt:lpstr>Sınav Soruları Hangi Sınıflardan Olacak?</vt:lpstr>
      <vt:lpstr>SORULAR NASIL OLACAK? </vt:lpstr>
      <vt:lpstr> SINAV KAÇ OTURUM OLACAK? </vt:lpstr>
      <vt:lpstr> SINAV SÜRESİ VE BAŞLAMA SAATİ? </vt:lpstr>
      <vt:lpstr>SINAV ZORUNLU MU? </vt:lpstr>
      <vt:lpstr>SINAV KURALLARI </vt:lpstr>
      <vt:lpstr>SINAVLA ÖĞRENCİ ALAN LİSELERE TERCİH İŞLEMLERİ </vt:lpstr>
      <vt:lpstr>YEREL YERLEŞTİRME NASIL OLACAK? </vt:lpstr>
      <vt:lpstr>TERCİHLER NASIL YAPILACAK? </vt:lpstr>
      <vt:lpstr>YEREL YERLEŞTİRME NASIL OLACAK? </vt:lpstr>
      <vt:lpstr>YEREL YERLEŞTİRMEDE ÖNCELİK? </vt:lpstr>
      <vt:lpstr>MERKEZİ YERLEŞTİRME NASIL OLACAK? </vt:lpstr>
      <vt:lpstr>BELİRLİ OKULLARDA YIĞILMA OLURSA! </vt:lpstr>
      <vt:lpstr>ÖZEL LİSELERE YERLEŞTİRME NASIL OLACAK? </vt:lpstr>
      <vt:lpstr>GÜZEL SANATLAR VE SPOR LİSELERİNE YERLEŞTİRME NASIL OLACAK?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Pham Tien Dung</dc:creator>
  <cp:lastModifiedBy>rc</cp:lastModifiedBy>
  <cp:revision>294</cp:revision>
  <dcterms:created xsi:type="dcterms:W3CDTF">2014-09-22T14:05:42Z</dcterms:created>
  <dcterms:modified xsi:type="dcterms:W3CDTF">2023-01-11T08:17:23Z</dcterms:modified>
</cp:coreProperties>
</file>