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1" r:id="rId6"/>
    <p:sldId id="262" r:id="rId7"/>
    <p:sldId id="263" r:id="rId8"/>
    <p:sldId id="264" r:id="rId9"/>
    <p:sldId id="266" r:id="rId10"/>
    <p:sldId id="265" r:id="rId11"/>
    <p:sldId id="267" r:id="rId12"/>
    <p:sldId id="268" r:id="rId13"/>
    <p:sldId id="269" r:id="rId14"/>
    <p:sldId id="270" r:id="rId15"/>
    <p:sldId id="271" r:id="rId16"/>
    <p:sldId id="272" r:id="rId17"/>
    <p:sldId id="273" r:id="rId18"/>
    <p:sldId id="274" r:id="rId19"/>
    <p:sldId id="275" r:id="rId20"/>
    <p:sldId id="276" r:id="rId21"/>
    <p:sldId id="277" r:id="rId2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7.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12.10.2021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12.10.2021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12.10.2021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12.10.2021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12.10.2021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12.10.2021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12.10.2021</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12.10.2021</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12.10.2021</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12.10.2021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12.10.2021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12.10.2021</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jpe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4.w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15.wmf"/></Relationships>
</file>

<file path=ppt/slides/_rels/slide17.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17.w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9.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712688" y="260648"/>
            <a:ext cx="7772400" cy="1470025"/>
          </a:xfrm>
        </p:spPr>
        <p:txBody>
          <a:bodyPr/>
          <a:lstStyle/>
          <a:p>
            <a:r>
              <a:rPr lang="tr-TR" dirty="0" smtClean="0">
                <a:solidFill>
                  <a:schemeClr val="accent5">
                    <a:lumMod val="50000"/>
                  </a:schemeClr>
                </a:solidFill>
              </a:rPr>
              <a:t>PROBLEM ÇÖZME VE</a:t>
            </a:r>
            <a:br>
              <a:rPr lang="tr-TR" dirty="0" smtClean="0">
                <a:solidFill>
                  <a:schemeClr val="accent5">
                    <a:lumMod val="50000"/>
                  </a:schemeClr>
                </a:solidFill>
              </a:rPr>
            </a:br>
            <a:r>
              <a:rPr lang="tr-TR" dirty="0" smtClean="0">
                <a:solidFill>
                  <a:schemeClr val="accent5">
                    <a:lumMod val="50000"/>
                  </a:schemeClr>
                </a:solidFill>
              </a:rPr>
              <a:t>KARAR VERME BECERİLERİ</a:t>
            </a:r>
            <a:endParaRPr lang="tr-TR" dirty="0">
              <a:solidFill>
                <a:schemeClr val="accent5">
                  <a:lumMod val="50000"/>
                </a:schemeClr>
              </a:solidFill>
            </a:endParaRPr>
          </a:p>
        </p:txBody>
      </p:sp>
      <p:pic>
        <p:nvPicPr>
          <p:cNvPr id="4" name="Picture 8" descr="D:\Users\Hp\Desktop\unnamed.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79712" y="4842085"/>
            <a:ext cx="357190" cy="334168"/>
          </a:xfrm>
          <a:prstGeom prst="rect">
            <a:avLst/>
          </a:prstGeom>
          <a:noFill/>
          <a:extLst>
            <a:ext uri="{909E8E84-426E-40DD-AFC4-6F175D3DCCD1}">
              <a14:hiddenFill xmlns:a14="http://schemas.microsoft.com/office/drawing/2010/main">
                <a:solidFill>
                  <a:srgbClr val="FFFFFF"/>
                </a:solidFill>
              </a14:hiddenFill>
            </a:ext>
          </a:extLst>
        </p:spPr>
      </p:pic>
      <p:sp>
        <p:nvSpPr>
          <p:cNvPr id="5" name="Metin kutusu 17"/>
          <p:cNvSpPr txBox="1"/>
          <p:nvPr/>
        </p:nvSpPr>
        <p:spPr>
          <a:xfrm>
            <a:off x="2336902" y="4776143"/>
            <a:ext cx="2591877" cy="400110"/>
          </a:xfrm>
          <a:prstGeom prst="rect">
            <a:avLst/>
          </a:prstGeom>
          <a:noFill/>
        </p:spPr>
        <p:txBody>
          <a:bodyPr wrap="square" rtlCol="0">
            <a:spAutoFit/>
          </a:bodyPr>
          <a:lstStyle/>
          <a:p>
            <a:r>
              <a:rPr lang="tr-TR" sz="2000" dirty="0" smtClean="0">
                <a:solidFill>
                  <a:schemeClr val="accent2">
                    <a:lumMod val="50000"/>
                  </a:schemeClr>
                </a:solidFill>
                <a:latin typeface="Trebuchet MS" pitchFamily="34" charset="0"/>
              </a:rPr>
              <a:t>0272 214 45 56</a:t>
            </a:r>
            <a:endParaRPr lang="tr-TR" sz="2000" dirty="0">
              <a:solidFill>
                <a:schemeClr val="accent2">
                  <a:lumMod val="50000"/>
                </a:schemeClr>
              </a:solidFill>
              <a:latin typeface="Trebuchet MS" pitchFamily="34" charset="0"/>
            </a:endParaRPr>
          </a:p>
        </p:txBody>
      </p:sp>
      <p:pic>
        <p:nvPicPr>
          <p:cNvPr id="6" name="Resim 10" descr="D:\Users\Hp\Desktop\google-haritalar-konum-ekleme-nasil-yapilir-1578491639.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28085" y="5271157"/>
            <a:ext cx="498101" cy="444689"/>
          </a:xfrm>
          <a:prstGeom prst="rect">
            <a:avLst/>
          </a:prstGeom>
          <a:noFill/>
          <a:ln>
            <a:noFill/>
          </a:ln>
        </p:spPr>
      </p:pic>
      <p:sp>
        <p:nvSpPr>
          <p:cNvPr id="7" name="Metin kutusu 11"/>
          <p:cNvSpPr txBox="1"/>
          <p:nvPr/>
        </p:nvSpPr>
        <p:spPr>
          <a:xfrm>
            <a:off x="2426186" y="5170337"/>
            <a:ext cx="3933117" cy="646331"/>
          </a:xfrm>
          <a:prstGeom prst="rect">
            <a:avLst/>
          </a:prstGeom>
          <a:noFill/>
        </p:spPr>
        <p:txBody>
          <a:bodyPr wrap="square" rtlCol="0">
            <a:spAutoFit/>
          </a:bodyPr>
          <a:lstStyle/>
          <a:p>
            <a:r>
              <a:rPr lang="tr-TR" dirty="0">
                <a:solidFill>
                  <a:schemeClr val="accent2">
                    <a:lumMod val="50000"/>
                  </a:schemeClr>
                </a:solidFill>
                <a:latin typeface="Trebuchet MS" pitchFamily="34" charset="0"/>
              </a:rPr>
              <a:t>Sümer </a:t>
            </a:r>
            <a:r>
              <a:rPr lang="tr-TR" dirty="0" err="1">
                <a:solidFill>
                  <a:schemeClr val="accent2">
                    <a:lumMod val="50000"/>
                  </a:schemeClr>
                </a:solidFill>
                <a:latin typeface="Trebuchet MS" pitchFamily="34" charset="0"/>
              </a:rPr>
              <a:t>Mh</a:t>
            </a:r>
            <a:r>
              <a:rPr lang="tr-TR" dirty="0">
                <a:solidFill>
                  <a:schemeClr val="accent2">
                    <a:lumMod val="50000"/>
                  </a:schemeClr>
                </a:solidFill>
                <a:latin typeface="Trebuchet MS" pitchFamily="34" charset="0"/>
              </a:rPr>
              <a:t>. Kurtuluş </a:t>
            </a:r>
            <a:r>
              <a:rPr lang="tr-TR" dirty="0" err="1">
                <a:solidFill>
                  <a:schemeClr val="accent2">
                    <a:lumMod val="50000"/>
                  </a:schemeClr>
                </a:solidFill>
                <a:latin typeface="Trebuchet MS" pitchFamily="34" charset="0"/>
              </a:rPr>
              <a:t>Cd</a:t>
            </a:r>
            <a:r>
              <a:rPr lang="tr-TR" dirty="0">
                <a:solidFill>
                  <a:schemeClr val="accent2">
                    <a:lumMod val="50000"/>
                  </a:schemeClr>
                </a:solidFill>
                <a:latin typeface="Trebuchet MS" pitchFamily="34" charset="0"/>
              </a:rPr>
              <a:t>. No48/2 İç Kapı No:C Merkez/AFYONKARAHİSAR</a:t>
            </a:r>
          </a:p>
        </p:txBody>
      </p:sp>
      <p:pic>
        <p:nvPicPr>
          <p:cNvPr id="8" name="Resim 8" descr="D:\Users\Hp\Desktop\pics-photos-instagram-logo-png-4.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928085" y="5816668"/>
            <a:ext cx="445066" cy="432048"/>
          </a:xfrm>
          <a:prstGeom prst="rect">
            <a:avLst/>
          </a:prstGeom>
          <a:noFill/>
          <a:ln>
            <a:noFill/>
          </a:ln>
        </p:spPr>
      </p:pic>
      <p:sp>
        <p:nvSpPr>
          <p:cNvPr id="9" name="Metin kutusu 3"/>
          <p:cNvSpPr txBox="1"/>
          <p:nvPr/>
        </p:nvSpPr>
        <p:spPr>
          <a:xfrm>
            <a:off x="2336902" y="5879766"/>
            <a:ext cx="1694002" cy="369332"/>
          </a:xfrm>
          <a:prstGeom prst="rect">
            <a:avLst/>
          </a:prstGeom>
          <a:noFill/>
        </p:spPr>
        <p:txBody>
          <a:bodyPr wrap="square" rtlCol="0">
            <a:spAutoFit/>
          </a:bodyPr>
          <a:lstStyle/>
          <a:p>
            <a:r>
              <a:rPr lang="tr-TR" dirty="0" err="1">
                <a:solidFill>
                  <a:schemeClr val="accent2">
                    <a:lumMod val="50000"/>
                  </a:schemeClr>
                </a:solidFill>
                <a:latin typeface="Trebuchet MS" pitchFamily="34" charset="0"/>
              </a:rPr>
              <a:t>afyonram</a:t>
            </a:r>
            <a:endParaRPr lang="tr-TR" dirty="0">
              <a:solidFill>
                <a:schemeClr val="accent2">
                  <a:lumMod val="50000"/>
                </a:schemeClr>
              </a:solidFill>
              <a:latin typeface="Trebuchet MS" pitchFamily="34" charset="0"/>
            </a:endParaRPr>
          </a:p>
        </p:txBody>
      </p:sp>
      <p:pic>
        <p:nvPicPr>
          <p:cNvPr id="10" name="Resim 12" descr="D:\Users\Hp\Desktop\social-media-computer-icons-tulane-university-facebook-drawing-vector-twitter-thumbnail.jpg"/>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186600" y="5897215"/>
            <a:ext cx="412288" cy="351883"/>
          </a:xfrm>
          <a:prstGeom prst="rect">
            <a:avLst/>
          </a:prstGeom>
          <a:noFill/>
          <a:ln>
            <a:noFill/>
          </a:ln>
        </p:spPr>
      </p:pic>
      <p:sp>
        <p:nvSpPr>
          <p:cNvPr id="11" name="Metin kutusu 13"/>
          <p:cNvSpPr txBox="1"/>
          <p:nvPr/>
        </p:nvSpPr>
        <p:spPr>
          <a:xfrm>
            <a:off x="4598888" y="5897215"/>
            <a:ext cx="1870364" cy="369332"/>
          </a:xfrm>
          <a:prstGeom prst="rect">
            <a:avLst/>
          </a:prstGeom>
          <a:noFill/>
        </p:spPr>
        <p:txBody>
          <a:bodyPr wrap="square" rtlCol="0">
            <a:spAutoFit/>
          </a:bodyPr>
          <a:lstStyle/>
          <a:p>
            <a:r>
              <a:rPr lang="tr-TR" dirty="0">
                <a:solidFill>
                  <a:schemeClr val="accent2">
                    <a:lumMod val="50000"/>
                  </a:schemeClr>
                </a:solidFill>
                <a:latin typeface="Trebuchet MS" pitchFamily="34" charset="0"/>
              </a:rPr>
              <a:t>@Afyon_RAM</a:t>
            </a:r>
          </a:p>
        </p:txBody>
      </p:sp>
      <p:pic>
        <p:nvPicPr>
          <p:cNvPr id="12" name="Picture 2" descr="\\YILMAZ\Users\Public\özel eğitim dökümanlar\logo (1).png"/>
          <p:cNvPicPr>
            <a:picLocks noChangeAspect="1" noChangeArrowheads="1"/>
          </p:cNvPicPr>
          <p:nvPr/>
        </p:nvPicPr>
        <p:blipFill>
          <a:blip r:embed="rId6" cstate="print"/>
          <a:srcRect/>
          <a:stretch>
            <a:fillRect/>
          </a:stretch>
        </p:blipFill>
        <p:spPr bwMode="auto">
          <a:xfrm>
            <a:off x="7130231" y="4917036"/>
            <a:ext cx="1644214" cy="1644214"/>
          </a:xfrm>
          <a:prstGeom prst="rect">
            <a:avLst/>
          </a:prstGeom>
          <a:noFill/>
        </p:spPr>
      </p:pic>
      <p:pic>
        <p:nvPicPr>
          <p:cNvPr id="1026" name="Picture 2" descr="thinking problem,boy,free buckle,cartoon,doubtful character,question  mark,thinking person,questioning person,thinki… | Cartoon clip art, Person  cartoon, Cartoon boy"/>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186514" y="1777089"/>
            <a:ext cx="2980399" cy="29803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005357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dirty="0">
                <a:solidFill>
                  <a:schemeClr val="accent5">
                    <a:lumMod val="50000"/>
                  </a:schemeClr>
                </a:solidFill>
              </a:rPr>
              <a:t>4) Çözümün Uygulanması ve Takip Edilmesi</a:t>
            </a:r>
          </a:p>
        </p:txBody>
      </p:sp>
      <p:sp>
        <p:nvSpPr>
          <p:cNvPr id="3" name="İçerik Yer Tutucusu 2"/>
          <p:cNvSpPr>
            <a:spLocks noGrp="1"/>
          </p:cNvSpPr>
          <p:nvPr>
            <p:ph idx="1"/>
          </p:nvPr>
        </p:nvSpPr>
        <p:spPr>
          <a:xfrm>
            <a:off x="585849" y="4653136"/>
            <a:ext cx="8229600" cy="1944216"/>
          </a:xfrm>
        </p:spPr>
        <p:txBody>
          <a:bodyPr>
            <a:normAutofit fontScale="70000" lnSpcReduction="20000"/>
          </a:bodyPr>
          <a:lstStyle/>
          <a:p>
            <a:pPr marL="0" indent="0">
              <a:buNone/>
            </a:pPr>
            <a:r>
              <a:rPr lang="tr-TR" dirty="0"/>
              <a:t>Bu basamak üç ayrı aşamayı kapsar;</a:t>
            </a:r>
          </a:p>
          <a:p>
            <a:r>
              <a:rPr lang="tr-TR" dirty="0"/>
              <a:t>Çözümü uygulamak için planlama ve hazırlık yapılması</a:t>
            </a:r>
          </a:p>
          <a:p>
            <a:r>
              <a:rPr lang="tr-TR" dirty="0"/>
              <a:t>Çözümün uygun eylemleri alınmalı ve çözümün etkileri izlenmeli</a:t>
            </a:r>
          </a:p>
          <a:p>
            <a:r>
              <a:rPr lang="tr-TR" dirty="0"/>
              <a:t>Eylemin nihai/temel/son başarısı incelenmeli/gözden </a:t>
            </a:r>
            <a:r>
              <a:rPr lang="tr-TR" dirty="0" smtClean="0"/>
              <a:t>geçirilmeli.</a:t>
            </a:r>
            <a:endParaRPr lang="tr-TR" dirty="0"/>
          </a:p>
          <a:p>
            <a:endParaRPr lang="tr-TR" dirty="0"/>
          </a:p>
        </p:txBody>
      </p:sp>
      <p:sp>
        <p:nvSpPr>
          <p:cNvPr id="4" name="AutoShape 2" descr="What Problem Are You Trying To Solve - Business Analyst Articles, Webinars,  Templates, Job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5" name="AutoShape 4" descr="What Problem Are You Trying To Solve - Business Analyst Articles, Webinars,  Templates, Jobs"/>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pic>
        <p:nvPicPr>
          <p:cNvPr id="6150" name="Picture 6" descr="HAREKETE GEÇME VE PROBLEM ÇÖZME BÜYÜK SIR - E-Ticaret Patronu Eğitim Seti"/>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03848" y="1663937"/>
            <a:ext cx="2660808" cy="26608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264431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120937"/>
            <a:ext cx="8229600" cy="1143000"/>
          </a:xfrm>
        </p:spPr>
        <p:txBody>
          <a:bodyPr>
            <a:normAutofit/>
          </a:bodyPr>
          <a:lstStyle/>
          <a:p>
            <a:r>
              <a:rPr lang="tr-TR" dirty="0">
                <a:solidFill>
                  <a:schemeClr val="accent5">
                    <a:lumMod val="50000"/>
                  </a:schemeClr>
                </a:solidFill>
              </a:rPr>
              <a:t>Karar Verme Becerileri</a:t>
            </a:r>
            <a:endParaRPr lang="tr-TR" dirty="0">
              <a:solidFill>
                <a:schemeClr val="accent5">
                  <a:lumMod val="50000"/>
                </a:schemeClr>
              </a:solidFill>
            </a:endParaRPr>
          </a:p>
        </p:txBody>
      </p:sp>
      <p:sp>
        <p:nvSpPr>
          <p:cNvPr id="3" name="İçerik Yer Tutucusu 2"/>
          <p:cNvSpPr>
            <a:spLocks noGrp="1"/>
          </p:cNvSpPr>
          <p:nvPr>
            <p:ph idx="1"/>
          </p:nvPr>
        </p:nvSpPr>
        <p:spPr>
          <a:xfrm>
            <a:off x="697111" y="4149080"/>
            <a:ext cx="8229600" cy="2116832"/>
          </a:xfrm>
        </p:spPr>
        <p:txBody>
          <a:bodyPr>
            <a:normAutofit fontScale="92500" lnSpcReduction="20000"/>
          </a:bodyPr>
          <a:lstStyle/>
          <a:p>
            <a:pPr>
              <a:defRPr/>
            </a:pPr>
            <a:r>
              <a:rPr lang="tr-TR" dirty="0"/>
              <a:t>Karar verme öğrenilebilen bir beceridir.</a:t>
            </a:r>
          </a:p>
          <a:p>
            <a:pPr>
              <a:defRPr/>
            </a:pPr>
            <a:r>
              <a:rPr lang="tr-TR" dirty="0"/>
              <a:t>Bir bireyin birkaç seçenek arasından bir tanesini tercih edeceği bir seçme eylemidir.</a:t>
            </a:r>
          </a:p>
          <a:p>
            <a:pPr>
              <a:defRPr/>
            </a:pPr>
            <a:r>
              <a:rPr lang="tr-TR" dirty="0"/>
              <a:t> Karar verme; bir iş ya da sorun hakkında düşünülerek verilen kesin bir yargıya varmaktır.</a:t>
            </a:r>
          </a:p>
          <a:p>
            <a:endParaRPr lang="tr-TR" dirty="0"/>
          </a:p>
        </p:txBody>
      </p:sp>
      <p:pic>
        <p:nvPicPr>
          <p:cNvPr id="1026" name="Picture 2" descr="Karar Verme Becerisi"/>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99792" y="1267445"/>
            <a:ext cx="3895512" cy="25922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889089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a:solidFill>
                  <a:schemeClr val="accent5">
                    <a:lumMod val="50000"/>
                  </a:schemeClr>
                </a:solidFill>
              </a:rPr>
              <a:t>Neden Karar Veremeyiz ?</a:t>
            </a:r>
            <a:endParaRPr lang="tr-TR" dirty="0">
              <a:solidFill>
                <a:schemeClr val="accent5">
                  <a:lumMod val="50000"/>
                </a:schemeClr>
              </a:solidFill>
            </a:endParaRPr>
          </a:p>
        </p:txBody>
      </p:sp>
      <p:sp>
        <p:nvSpPr>
          <p:cNvPr id="3" name="İçerik Yer Tutucusu 2"/>
          <p:cNvSpPr>
            <a:spLocks noGrp="1"/>
          </p:cNvSpPr>
          <p:nvPr>
            <p:ph idx="1"/>
          </p:nvPr>
        </p:nvSpPr>
        <p:spPr/>
        <p:txBody>
          <a:bodyPr>
            <a:normAutofit/>
          </a:bodyPr>
          <a:lstStyle/>
          <a:p>
            <a:r>
              <a:rPr lang="tr-TR" sz="3000" dirty="0"/>
              <a:t>Kararsızlığı etkileyen konular arasında “özgüven eksikliği”, “seçenekler arasından seçim yapamama”, “neyin, hangisinin önemli olduğuna karar verememe”, “ayrıntıya takılıp kalma”, “kararı karşıdakinin vermesini bekleme”, “karşıdakinin kıramama”, “hayır diyememe”, “bilgi sahibi olmadığı bir konuyla karşı karşıya olma”, “karşıdakinin baskın tutumu” ve “her türlü kararın olumsuz sonuçlar içermesi” sayılabilir. </a:t>
            </a:r>
          </a:p>
          <a:p>
            <a:endParaRPr lang="tr-TR" dirty="0"/>
          </a:p>
        </p:txBody>
      </p:sp>
    </p:spTree>
    <p:extLst>
      <p:ext uri="{BB962C8B-B14F-4D97-AF65-F5344CB8AC3E}">
        <p14:creationId xmlns:p14="http://schemas.microsoft.com/office/powerpoint/2010/main" val="23186427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a:solidFill>
                  <a:schemeClr val="accent5">
                    <a:lumMod val="50000"/>
                  </a:schemeClr>
                </a:solidFill>
              </a:rPr>
              <a:t>Karar Verme Süreci</a:t>
            </a:r>
            <a:endParaRPr lang="tr-TR" dirty="0">
              <a:solidFill>
                <a:schemeClr val="accent5">
                  <a:lumMod val="50000"/>
                </a:schemeClr>
              </a:solidFill>
            </a:endParaRPr>
          </a:p>
        </p:txBody>
      </p:sp>
      <p:sp>
        <p:nvSpPr>
          <p:cNvPr id="3" name="İçerik Yer Tutucusu 2"/>
          <p:cNvSpPr>
            <a:spLocks noGrp="1"/>
          </p:cNvSpPr>
          <p:nvPr>
            <p:ph idx="1"/>
          </p:nvPr>
        </p:nvSpPr>
        <p:spPr>
          <a:xfrm>
            <a:off x="395536" y="1556792"/>
            <a:ext cx="5112568" cy="4680519"/>
          </a:xfrm>
        </p:spPr>
        <p:txBody>
          <a:bodyPr/>
          <a:lstStyle/>
          <a:p>
            <a:r>
              <a:rPr lang="tr-TR" sz="3000" dirty="0"/>
              <a:t>Sağlıklı bir karar verme bazı aşamalarla gelişen bir süreçtir</a:t>
            </a:r>
            <a:r>
              <a:rPr lang="tr-TR" sz="3000" dirty="0" smtClean="0"/>
              <a:t>.</a:t>
            </a:r>
          </a:p>
          <a:p>
            <a:pPr marL="0" indent="0">
              <a:buNone/>
            </a:pPr>
            <a:endParaRPr lang="tr-TR" sz="3000" dirty="0"/>
          </a:p>
          <a:p>
            <a:r>
              <a:rPr lang="tr-TR" sz="3000" dirty="0"/>
              <a:t>Bu süreç şu şekilde gelişmektedir:</a:t>
            </a:r>
          </a:p>
          <a:p>
            <a:pPr marL="0" indent="0">
              <a:buNone/>
            </a:pPr>
            <a:endParaRPr lang="tr-TR" dirty="0"/>
          </a:p>
        </p:txBody>
      </p:sp>
      <p:graphicFrame>
        <p:nvGraphicFramePr>
          <p:cNvPr id="4" name="Nesne 3"/>
          <p:cNvGraphicFramePr>
            <a:graphicFrameLocks noGrp="1" noChangeAspect="1"/>
          </p:cNvGraphicFramePr>
          <p:nvPr>
            <p:extLst>
              <p:ext uri="{D42A27DB-BD31-4B8C-83A1-F6EECF244321}">
                <p14:modId xmlns:p14="http://schemas.microsoft.com/office/powerpoint/2010/main" val="910565717"/>
              </p:ext>
            </p:extLst>
          </p:nvPr>
        </p:nvGraphicFramePr>
        <p:xfrm>
          <a:off x="6300192" y="1484784"/>
          <a:ext cx="2273300" cy="4114800"/>
        </p:xfrm>
        <a:graphic>
          <a:graphicData uri="http://schemas.openxmlformats.org/presentationml/2006/ole">
            <mc:AlternateContent xmlns:mc="http://schemas.openxmlformats.org/markup-compatibility/2006">
              <mc:Choice xmlns:v="urn:schemas-microsoft-com:vml" Requires="v">
                <p:oleObj spid="_x0000_s2059" name="Klip" r:id="rId3" imgW="3247200" imgH="5878800" progId="MS_ClipArt_Gallery.2">
                  <p:embed/>
                </p:oleObj>
              </mc:Choice>
              <mc:Fallback>
                <p:oleObj name="Klip" r:id="rId3" imgW="3247200" imgH="5878800" progId="MS_ClipArt_Gallery.2">
                  <p:embed/>
                  <p:pic>
                    <p:nvPicPr>
                      <p:cNvPr id="0" name="Object 4"/>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00192" y="1484784"/>
                        <a:ext cx="22733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9402378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600201"/>
            <a:ext cx="8229600" cy="3917032"/>
          </a:xfrm>
        </p:spPr>
        <p:txBody>
          <a:bodyPr>
            <a:normAutofit/>
          </a:bodyPr>
          <a:lstStyle/>
          <a:p>
            <a:r>
              <a:rPr lang="tr-TR" sz="3000" dirty="0"/>
              <a:t>1. Sorunu ve hedefleri net bir şekilde belirlemek.</a:t>
            </a:r>
            <a:br>
              <a:rPr lang="tr-TR" sz="3000" dirty="0"/>
            </a:br>
            <a:r>
              <a:rPr lang="tr-TR" sz="3000" dirty="0"/>
              <a:t>2. Mümkün olduğunca çok çözüm alternatifi üretmek.</a:t>
            </a:r>
            <a:br>
              <a:rPr lang="tr-TR" sz="3000" dirty="0"/>
            </a:br>
            <a:r>
              <a:rPr lang="tr-TR" sz="3000" dirty="0"/>
              <a:t>3. Her alternatifin olası sonuçlarıyla ilgili mümkün olduğunca çok bilgi toplamak.</a:t>
            </a:r>
            <a:br>
              <a:rPr lang="tr-TR" sz="3000" dirty="0"/>
            </a:br>
            <a:r>
              <a:rPr lang="tr-TR" sz="3000" dirty="0"/>
              <a:t>4. Her alternatifin olumlu ve olumsuz yanlarını değerlendirdikten sonra en uygun olanını seçmek.</a:t>
            </a:r>
            <a:br>
              <a:rPr lang="tr-TR" sz="3000" dirty="0"/>
            </a:br>
            <a:endParaRPr lang="tr-TR" sz="3000" dirty="0"/>
          </a:p>
          <a:p>
            <a:endParaRPr lang="tr-TR" dirty="0"/>
          </a:p>
        </p:txBody>
      </p:sp>
      <p:sp>
        <p:nvSpPr>
          <p:cNvPr id="4" name="Başlık 1"/>
          <p:cNvSpPr>
            <a:spLocks noGrp="1"/>
          </p:cNvSpPr>
          <p:nvPr>
            <p:ph type="title"/>
          </p:nvPr>
        </p:nvSpPr>
        <p:spPr>
          <a:xfrm>
            <a:off x="457200" y="274638"/>
            <a:ext cx="8229600" cy="1143000"/>
          </a:xfrm>
        </p:spPr>
        <p:txBody>
          <a:bodyPr>
            <a:normAutofit/>
          </a:bodyPr>
          <a:lstStyle/>
          <a:p>
            <a:r>
              <a:rPr lang="tr-TR" dirty="0">
                <a:solidFill>
                  <a:schemeClr val="accent5">
                    <a:lumMod val="50000"/>
                  </a:schemeClr>
                </a:solidFill>
              </a:rPr>
              <a:t>Karar Verme Süreci</a:t>
            </a:r>
            <a:endParaRPr lang="tr-TR" dirty="0">
              <a:solidFill>
                <a:schemeClr val="accent5">
                  <a:lumMod val="50000"/>
                </a:schemeClr>
              </a:solidFill>
            </a:endParaRPr>
          </a:p>
        </p:txBody>
      </p:sp>
    </p:spTree>
    <p:extLst>
      <p:ext uri="{BB962C8B-B14F-4D97-AF65-F5344CB8AC3E}">
        <p14:creationId xmlns:p14="http://schemas.microsoft.com/office/powerpoint/2010/main" val="22816822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nvSpPr>
        <p:spPr>
          <a:xfrm>
            <a:off x="307843" y="1628800"/>
            <a:ext cx="8676456" cy="3740586"/>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lgn="just">
              <a:buFont typeface="Monotype Sorts" pitchFamily="2" charset="2"/>
              <a:buNone/>
              <a:defRPr/>
            </a:pPr>
            <a:r>
              <a:rPr lang="tr-TR" sz="3000" b="1" i="1" dirty="0">
                <a:solidFill>
                  <a:schemeClr val="tx1"/>
                </a:solidFill>
              </a:rPr>
              <a:t>1.Sorunu Tanımlamak: </a:t>
            </a:r>
          </a:p>
          <a:p>
            <a:pPr algn="just">
              <a:buFont typeface="Monotype Sorts" pitchFamily="2" charset="2"/>
              <a:buNone/>
              <a:defRPr/>
            </a:pPr>
            <a:endParaRPr kumimoji="0" lang="tr-TR" sz="2800" dirty="0" smtClean="0">
              <a:latin typeface="Times New Roman" pitchFamily="18" charset="-94"/>
            </a:endParaRPr>
          </a:p>
          <a:p>
            <a:pPr algn="just">
              <a:buFont typeface="Monotype Sorts" pitchFamily="2" charset="2"/>
              <a:buNone/>
              <a:defRPr/>
            </a:pPr>
            <a:r>
              <a:rPr kumimoji="0" lang="tr-TR" sz="2800" dirty="0" smtClean="0">
                <a:solidFill>
                  <a:schemeClr val="bg2"/>
                </a:solidFill>
                <a:latin typeface="Times New Roman" pitchFamily="18" charset="-94"/>
              </a:rPr>
              <a:t>“</a:t>
            </a:r>
            <a:r>
              <a:rPr kumimoji="0" lang="tr-TR" sz="2800" dirty="0" smtClean="0">
                <a:solidFill>
                  <a:schemeClr val="tx1"/>
                </a:solidFill>
              </a:rPr>
              <a:t>Sorunun ne olduğu biliyorsanız yarı yarıya çözülmüş demektir.”</a:t>
            </a:r>
          </a:p>
          <a:p>
            <a:pPr algn="just">
              <a:buFont typeface="Monotype Sorts" pitchFamily="2" charset="2"/>
              <a:buNone/>
              <a:defRPr/>
            </a:pPr>
            <a:endParaRPr kumimoji="0" lang="tr-TR" sz="2800" dirty="0" smtClean="0">
              <a:solidFill>
                <a:schemeClr val="tx1"/>
              </a:solidFill>
            </a:endParaRPr>
          </a:p>
          <a:p>
            <a:pPr algn="ctr">
              <a:buFont typeface="Monotype Sorts" pitchFamily="2" charset="2"/>
              <a:buNone/>
              <a:defRPr/>
            </a:pPr>
            <a:r>
              <a:rPr kumimoji="0" lang="tr-TR" sz="2800" b="1" dirty="0" smtClean="0">
                <a:effectLst>
                  <a:outerShdw blurRad="38100" dist="38100" dir="2700000" algn="tl">
                    <a:srgbClr val="C0C0C0"/>
                  </a:outerShdw>
                </a:effectLst>
                <a:latin typeface="Times New Roman" pitchFamily="18" charset="-94"/>
              </a:rPr>
              <a:t>En Önemli adım!..</a:t>
            </a:r>
            <a:endParaRPr kumimoji="0" lang="tr-TR" sz="2800" dirty="0" smtClean="0">
              <a:latin typeface="Times New Roman" pitchFamily="18" charset="-94"/>
            </a:endParaRPr>
          </a:p>
          <a:p>
            <a:pPr algn="ctr">
              <a:buFont typeface="Monotype Sorts" pitchFamily="2" charset="2"/>
              <a:buNone/>
              <a:defRPr/>
            </a:pPr>
            <a:endParaRPr kumimoji="0" lang="tr-TR" sz="2800" dirty="0" smtClean="0">
              <a:latin typeface="Times New Roman" pitchFamily="18" charset="-94"/>
            </a:endParaRPr>
          </a:p>
        </p:txBody>
      </p:sp>
      <p:sp>
        <p:nvSpPr>
          <p:cNvPr id="5" name="Başlık 1"/>
          <p:cNvSpPr>
            <a:spLocks noGrp="1"/>
          </p:cNvSpPr>
          <p:nvPr>
            <p:ph type="title"/>
          </p:nvPr>
        </p:nvSpPr>
        <p:spPr>
          <a:xfrm>
            <a:off x="457200" y="274638"/>
            <a:ext cx="8229600" cy="1143000"/>
          </a:xfrm>
        </p:spPr>
        <p:txBody>
          <a:bodyPr>
            <a:normAutofit/>
          </a:bodyPr>
          <a:lstStyle/>
          <a:p>
            <a:r>
              <a:rPr lang="tr-TR" dirty="0">
                <a:solidFill>
                  <a:schemeClr val="accent5">
                    <a:lumMod val="50000"/>
                  </a:schemeClr>
                </a:solidFill>
              </a:rPr>
              <a:t>Karar Verme Süreci</a:t>
            </a:r>
            <a:endParaRPr lang="tr-TR" dirty="0">
              <a:solidFill>
                <a:schemeClr val="accent5">
                  <a:lumMod val="50000"/>
                </a:schemeClr>
              </a:solidFill>
            </a:endParaRPr>
          </a:p>
        </p:txBody>
      </p:sp>
    </p:spTree>
    <p:extLst>
      <p:ext uri="{BB962C8B-B14F-4D97-AF65-F5344CB8AC3E}">
        <p14:creationId xmlns:p14="http://schemas.microsoft.com/office/powerpoint/2010/main" val="40547652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Grp="1" noChangeArrowheads="1"/>
          </p:cNvSpPr>
          <p:nvPr/>
        </p:nvSpPr>
        <p:spPr>
          <a:xfrm>
            <a:off x="0" y="1988840"/>
            <a:ext cx="5080000" cy="411480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spcBef>
                <a:spcPts val="500"/>
              </a:spcBef>
              <a:spcAft>
                <a:spcPts val="500"/>
              </a:spcAft>
              <a:buNone/>
            </a:pPr>
            <a:r>
              <a:rPr lang="tr-TR" sz="2800" dirty="0"/>
              <a:t>   </a:t>
            </a:r>
            <a:r>
              <a:rPr lang="tr-TR" sz="2800" b="1" dirty="0">
                <a:solidFill>
                  <a:srgbClr val="663300"/>
                </a:solidFill>
              </a:rPr>
              <a:t>• </a:t>
            </a:r>
            <a:r>
              <a:rPr lang="tr-TR" sz="2800" dirty="0">
                <a:solidFill>
                  <a:schemeClr val="tx1"/>
                </a:solidFill>
              </a:rPr>
              <a:t>Bir sorun olduğunu       size düşündürten   nedir?</a:t>
            </a:r>
            <a:br>
              <a:rPr lang="tr-TR" sz="2800" dirty="0">
                <a:solidFill>
                  <a:schemeClr val="tx1"/>
                </a:solidFill>
              </a:rPr>
            </a:br>
            <a:r>
              <a:rPr lang="tr-TR" sz="2800" dirty="0">
                <a:solidFill>
                  <a:schemeClr val="tx1"/>
                </a:solidFill>
              </a:rPr>
              <a:t>• Ne oluyor?</a:t>
            </a:r>
            <a:br>
              <a:rPr lang="tr-TR" sz="2800" dirty="0">
                <a:solidFill>
                  <a:schemeClr val="tx1"/>
                </a:solidFill>
              </a:rPr>
            </a:br>
            <a:r>
              <a:rPr lang="tr-TR" sz="2800" dirty="0">
                <a:solidFill>
                  <a:schemeClr val="tx1"/>
                </a:solidFill>
              </a:rPr>
              <a:t>• Ne zaman oluyor?</a:t>
            </a:r>
            <a:br>
              <a:rPr lang="tr-TR" sz="2800" dirty="0">
                <a:solidFill>
                  <a:schemeClr val="tx1"/>
                </a:solidFill>
              </a:rPr>
            </a:br>
            <a:r>
              <a:rPr lang="tr-TR" sz="2800" dirty="0">
                <a:solidFill>
                  <a:schemeClr val="tx1"/>
                </a:solidFill>
              </a:rPr>
              <a:t>• Nasıl oluyor?</a:t>
            </a:r>
            <a:br>
              <a:rPr lang="tr-TR" sz="2800" dirty="0">
                <a:solidFill>
                  <a:schemeClr val="tx1"/>
                </a:solidFill>
              </a:rPr>
            </a:br>
            <a:r>
              <a:rPr lang="tr-TR" sz="2800" dirty="0">
                <a:solidFill>
                  <a:schemeClr val="tx1"/>
                </a:solidFill>
              </a:rPr>
              <a:t>• Neden oluyor? </a:t>
            </a:r>
            <a:br>
              <a:rPr lang="tr-TR" sz="2800" dirty="0">
                <a:solidFill>
                  <a:schemeClr val="tx1"/>
                </a:solidFill>
              </a:rPr>
            </a:br>
            <a:r>
              <a:rPr lang="tr-TR" sz="2800" dirty="0">
                <a:solidFill>
                  <a:schemeClr val="tx1"/>
                </a:solidFill>
              </a:rPr>
              <a:t>• Kiminle oluyor? </a:t>
            </a:r>
          </a:p>
          <a:p>
            <a:endParaRPr lang="tr-TR" sz="2800" dirty="0"/>
          </a:p>
        </p:txBody>
      </p:sp>
      <p:graphicFrame>
        <p:nvGraphicFramePr>
          <p:cNvPr id="6" name="Nesne 5"/>
          <p:cNvGraphicFramePr>
            <a:graphicFrameLocks noGrp="1" noChangeAspect="1"/>
          </p:cNvGraphicFramePr>
          <p:nvPr>
            <p:extLst>
              <p:ext uri="{D42A27DB-BD31-4B8C-83A1-F6EECF244321}">
                <p14:modId xmlns:p14="http://schemas.microsoft.com/office/powerpoint/2010/main" val="579447618"/>
              </p:ext>
            </p:extLst>
          </p:nvPr>
        </p:nvGraphicFramePr>
        <p:xfrm>
          <a:off x="5796136" y="2204864"/>
          <a:ext cx="2992437" cy="4114800"/>
        </p:xfrm>
        <a:graphic>
          <a:graphicData uri="http://schemas.openxmlformats.org/presentationml/2006/ole">
            <mc:AlternateContent xmlns:mc="http://schemas.openxmlformats.org/markup-compatibility/2006">
              <mc:Choice xmlns:v="urn:schemas-microsoft-com:vml" Requires="v">
                <p:oleObj spid="_x0000_s3083" name="Klip" r:id="rId3" imgW="2309760" imgH="3176280" progId="MS_ClipArt_Gallery.2">
                  <p:embed/>
                </p:oleObj>
              </mc:Choice>
              <mc:Fallback>
                <p:oleObj name="Klip" r:id="rId3" imgW="2309760" imgH="3176280" progId="MS_ClipArt_Gallery.2">
                  <p:embed/>
                  <p:pic>
                    <p:nvPicPr>
                      <p:cNvPr id="0" name="Object 3"/>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96136" y="2204864"/>
                        <a:ext cx="2992437"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Rectangle 2"/>
          <p:cNvSpPr>
            <a:spLocks noGrp="1" noChangeArrowheads="1"/>
          </p:cNvSpPr>
          <p:nvPr/>
        </p:nvSpPr>
        <p:spPr>
          <a:xfrm>
            <a:off x="116675" y="476672"/>
            <a:ext cx="9926649" cy="1143000"/>
          </a:xfrm>
          <a:prstGeom prst="rect">
            <a:avLst/>
          </a:prstGeom>
        </p:spPr>
        <p:txBody>
          <a:bodyPr vert="horz" lIns="91440" tIns="45720" rIns="91440" bIns="45720" rtlCol="0" anchor="t">
            <a:normAutofit fontScale="25000" lnSpcReduction="200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tr-TR" sz="3200" dirty="0"/>
              <a:t/>
            </a:r>
            <a:br>
              <a:rPr lang="tr-TR" sz="3200" dirty="0"/>
            </a:br>
            <a:r>
              <a:rPr lang="tr-TR" sz="12800" dirty="0">
                <a:solidFill>
                  <a:schemeClr val="accent5">
                    <a:lumMod val="50000"/>
                  </a:schemeClr>
                </a:solidFill>
              </a:rPr>
              <a:t>Sorunun ne olduğunu tam olarak </a:t>
            </a:r>
            <a:r>
              <a:rPr lang="tr-TR" sz="12800" dirty="0" smtClean="0">
                <a:solidFill>
                  <a:schemeClr val="accent5">
                    <a:lumMod val="50000"/>
                  </a:schemeClr>
                </a:solidFill>
              </a:rPr>
              <a:t>belirleyebilmek</a:t>
            </a:r>
          </a:p>
          <a:p>
            <a:r>
              <a:rPr lang="tr-TR" sz="12800" dirty="0" smtClean="0">
                <a:solidFill>
                  <a:schemeClr val="accent5">
                    <a:lumMod val="50000"/>
                  </a:schemeClr>
                </a:solidFill>
              </a:rPr>
              <a:t> </a:t>
            </a:r>
            <a:r>
              <a:rPr lang="tr-TR" sz="12800" dirty="0">
                <a:solidFill>
                  <a:schemeClr val="accent5">
                    <a:lumMod val="50000"/>
                  </a:schemeClr>
                </a:solidFill>
              </a:rPr>
              <a:t>için kendinize şu soruları sorabilirsiniz</a:t>
            </a:r>
            <a:r>
              <a:rPr lang="tr-TR" sz="12800" dirty="0">
                <a:solidFill>
                  <a:schemeClr val="accent5">
                    <a:lumMod val="50000"/>
                  </a:schemeClr>
                </a:solidFill>
              </a:rPr>
              <a:t>:</a:t>
            </a:r>
            <a:br>
              <a:rPr lang="tr-TR" sz="12800" dirty="0">
                <a:solidFill>
                  <a:schemeClr val="accent5">
                    <a:lumMod val="50000"/>
                  </a:schemeClr>
                </a:solidFill>
              </a:rPr>
            </a:br>
            <a:endParaRPr lang="tr-TR" sz="12800" dirty="0">
              <a:solidFill>
                <a:schemeClr val="accent5">
                  <a:lumMod val="50000"/>
                </a:schemeClr>
              </a:solidFill>
            </a:endParaRPr>
          </a:p>
        </p:txBody>
      </p:sp>
    </p:spTree>
    <p:extLst>
      <p:ext uri="{BB962C8B-B14F-4D97-AF65-F5344CB8AC3E}">
        <p14:creationId xmlns:p14="http://schemas.microsoft.com/office/powerpoint/2010/main" val="7718995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nvSpPr>
        <p:spPr>
          <a:xfrm>
            <a:off x="265391" y="764704"/>
            <a:ext cx="8496944" cy="252028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lgn="just">
              <a:buFont typeface="Monotype Sorts" pitchFamily="2" charset="2"/>
              <a:buNone/>
              <a:defRPr/>
            </a:pPr>
            <a:r>
              <a:rPr lang="tr-TR" sz="3200" dirty="0" smtClean="0">
                <a:solidFill>
                  <a:schemeClr val="accent5">
                    <a:lumMod val="50000"/>
                  </a:schemeClr>
                </a:solidFill>
                <a:latin typeface="+mj-lt"/>
                <a:ea typeface="+mj-ea"/>
                <a:cs typeface="+mj-cs"/>
              </a:rPr>
              <a:t>   2</a:t>
            </a:r>
            <a:r>
              <a:rPr lang="tr-TR" sz="3200" dirty="0">
                <a:solidFill>
                  <a:schemeClr val="accent5">
                    <a:lumMod val="50000"/>
                  </a:schemeClr>
                </a:solidFill>
                <a:latin typeface="+mj-lt"/>
                <a:ea typeface="+mj-ea"/>
                <a:cs typeface="+mj-cs"/>
              </a:rPr>
              <a:t>. </a:t>
            </a:r>
            <a:r>
              <a:rPr lang="tr-TR" sz="3200" dirty="0">
                <a:solidFill>
                  <a:schemeClr val="accent5">
                    <a:lumMod val="50000"/>
                  </a:schemeClr>
                </a:solidFill>
                <a:latin typeface="+mj-lt"/>
                <a:ea typeface="+mj-ea"/>
                <a:cs typeface="+mj-cs"/>
              </a:rPr>
              <a:t>Bilgi toplama:</a:t>
            </a:r>
          </a:p>
          <a:p>
            <a:pPr algn="ctr">
              <a:buFont typeface="Monotype Sorts" pitchFamily="2" charset="2"/>
              <a:buNone/>
              <a:defRPr/>
            </a:pPr>
            <a:r>
              <a:rPr lang="tr-TR" sz="2800" dirty="0" smtClean="0">
                <a:solidFill>
                  <a:schemeClr val="tx1"/>
                </a:solidFill>
              </a:rPr>
              <a:t>Karar </a:t>
            </a:r>
            <a:r>
              <a:rPr lang="tr-TR" sz="2800" dirty="0">
                <a:solidFill>
                  <a:schemeClr val="tx1"/>
                </a:solidFill>
              </a:rPr>
              <a:t>vermeden önce karar vereceğiniz konu hakkında detaylı bilgiler edinmeye yönelebilirsiniz. </a:t>
            </a:r>
          </a:p>
          <a:p>
            <a:pPr>
              <a:defRPr/>
            </a:pPr>
            <a:endParaRPr lang="tr-TR" sz="2800" dirty="0">
              <a:solidFill>
                <a:schemeClr val="tx1"/>
              </a:solidFill>
            </a:endParaRPr>
          </a:p>
        </p:txBody>
      </p:sp>
      <p:pic>
        <p:nvPicPr>
          <p:cNvPr id="4098" name="Picture 2" descr="Sızma Testlerinde Recon-ng Web Tabanlı Keşif Aracı ile Bilgi Toplama |  SİBER GÜVENLİK PORTALİ"/>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99792" y="2564904"/>
            <a:ext cx="3887597" cy="37022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359398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5400" dirty="0">
                <a:solidFill>
                  <a:schemeClr val="accent5">
                    <a:lumMod val="50000"/>
                  </a:schemeClr>
                </a:solidFill>
              </a:rPr>
              <a:t>Bilgi </a:t>
            </a:r>
            <a:r>
              <a:rPr lang="tr-TR" sz="5400" dirty="0" smtClean="0">
                <a:solidFill>
                  <a:schemeClr val="accent5">
                    <a:lumMod val="50000"/>
                  </a:schemeClr>
                </a:solidFill>
              </a:rPr>
              <a:t>Toplarken :</a:t>
            </a:r>
            <a:endParaRPr lang="tr-TR" sz="5400" dirty="0">
              <a:solidFill>
                <a:schemeClr val="accent5">
                  <a:lumMod val="50000"/>
                </a:schemeClr>
              </a:solidFill>
            </a:endParaRPr>
          </a:p>
        </p:txBody>
      </p:sp>
      <p:sp>
        <p:nvSpPr>
          <p:cNvPr id="4" name="Rectangle 3"/>
          <p:cNvSpPr>
            <a:spLocks noGrp="1" noChangeArrowheads="1"/>
          </p:cNvSpPr>
          <p:nvPr/>
        </p:nvSpPr>
        <p:spPr>
          <a:xfrm>
            <a:off x="539552" y="1844824"/>
            <a:ext cx="5472607" cy="4361656"/>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tr-TR" sz="2800" dirty="0">
                <a:solidFill>
                  <a:schemeClr val="tx1"/>
                </a:solidFill>
              </a:rPr>
              <a:t>Zamanı etkili bir şekilde </a:t>
            </a:r>
            <a:r>
              <a:rPr lang="tr-TR" sz="2800" dirty="0" smtClean="0">
                <a:solidFill>
                  <a:schemeClr val="tx1"/>
                </a:solidFill>
              </a:rPr>
              <a:t>kullanma</a:t>
            </a:r>
          </a:p>
          <a:p>
            <a:r>
              <a:rPr lang="tr-TR" sz="2800" dirty="0" smtClean="0">
                <a:solidFill>
                  <a:schemeClr val="tx1"/>
                </a:solidFill>
              </a:rPr>
              <a:t>Tavsiyelere </a:t>
            </a:r>
            <a:r>
              <a:rPr lang="tr-TR" sz="2800" dirty="0">
                <a:solidFill>
                  <a:schemeClr val="tx1"/>
                </a:solidFill>
              </a:rPr>
              <a:t>başvurmak</a:t>
            </a:r>
          </a:p>
          <a:p>
            <a:r>
              <a:rPr lang="tr-TR" sz="2800" dirty="0">
                <a:solidFill>
                  <a:schemeClr val="tx1"/>
                </a:solidFill>
              </a:rPr>
              <a:t>Bütün kaynaklara ulaşmaya çalışmak sürecin daha iyi gelişmesini sağlayabilir. </a:t>
            </a:r>
          </a:p>
        </p:txBody>
      </p:sp>
      <p:graphicFrame>
        <p:nvGraphicFramePr>
          <p:cNvPr id="5" name="Nesne 4"/>
          <p:cNvGraphicFramePr>
            <a:graphicFrameLocks noGrp="1" noChangeAspect="1"/>
          </p:cNvGraphicFramePr>
          <p:nvPr>
            <p:extLst>
              <p:ext uri="{D42A27DB-BD31-4B8C-83A1-F6EECF244321}">
                <p14:modId xmlns:p14="http://schemas.microsoft.com/office/powerpoint/2010/main" val="2025038530"/>
              </p:ext>
            </p:extLst>
          </p:nvPr>
        </p:nvGraphicFramePr>
        <p:xfrm>
          <a:off x="6444208" y="2080838"/>
          <a:ext cx="2284412" cy="4114800"/>
        </p:xfrm>
        <a:graphic>
          <a:graphicData uri="http://schemas.openxmlformats.org/presentationml/2006/ole">
            <mc:AlternateContent xmlns:mc="http://schemas.openxmlformats.org/markup-compatibility/2006">
              <mc:Choice xmlns:v="urn:schemas-microsoft-com:vml" Requires="v">
                <p:oleObj spid="_x0000_s7178" name="Klip" r:id="rId3" imgW="2478240" imgH="4461120" progId="MS_ClipArt_Gallery.2">
                  <p:embed/>
                </p:oleObj>
              </mc:Choice>
              <mc:Fallback>
                <p:oleObj name="Klip" r:id="rId3" imgW="2478240" imgH="4461120" progId="MS_ClipArt_Gallery.2">
                  <p:embed/>
                  <p:pic>
                    <p:nvPicPr>
                      <p:cNvPr id="0" name="Object 4"/>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44208" y="2080838"/>
                        <a:ext cx="2284412"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14944072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nvSpPr>
        <p:spPr>
          <a:xfrm>
            <a:off x="408709" y="1021773"/>
            <a:ext cx="8326582" cy="4814454"/>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buFont typeface="Monotype Sorts" pitchFamily="2" charset="2"/>
              <a:buNone/>
              <a:defRPr/>
            </a:pPr>
            <a:r>
              <a:rPr lang="tr-TR" sz="3200" dirty="0">
                <a:solidFill>
                  <a:schemeClr val="accent5">
                    <a:lumMod val="50000"/>
                  </a:schemeClr>
                </a:solidFill>
                <a:latin typeface="+mj-lt"/>
                <a:ea typeface="+mj-ea"/>
                <a:cs typeface="+mj-cs"/>
              </a:rPr>
              <a:t>3. Alternatiflerden En Uygununu Seçebilmek: </a:t>
            </a:r>
          </a:p>
          <a:p>
            <a:pPr>
              <a:buFont typeface="Monotype Sorts" pitchFamily="2" charset="2"/>
              <a:buNone/>
              <a:defRPr/>
            </a:pPr>
            <a:endParaRPr lang="tr-TR" sz="3200" dirty="0">
              <a:solidFill>
                <a:schemeClr val="accent5">
                  <a:lumMod val="50000"/>
                </a:schemeClr>
              </a:solidFill>
              <a:latin typeface="+mj-lt"/>
              <a:ea typeface="+mj-ea"/>
              <a:cs typeface="+mj-cs"/>
            </a:endParaRPr>
          </a:p>
          <a:p>
            <a:pPr>
              <a:buFont typeface="Monotype Sorts" pitchFamily="2" charset="2"/>
              <a:buNone/>
              <a:defRPr/>
            </a:pPr>
            <a:r>
              <a:rPr kumimoji="0" lang="tr-TR" sz="2800" dirty="0" smtClean="0">
                <a:solidFill>
                  <a:schemeClr val="bg2"/>
                </a:solidFill>
                <a:effectLst>
                  <a:outerShdw blurRad="38100" dist="38100" dir="2700000" algn="tl">
                    <a:srgbClr val="C0C0C0"/>
                  </a:outerShdw>
                </a:effectLst>
                <a:latin typeface="Times New Roman" pitchFamily="18" charset="-94"/>
              </a:rPr>
              <a:t> </a:t>
            </a:r>
            <a:r>
              <a:rPr kumimoji="0" lang="tr-TR" sz="2800" dirty="0" smtClean="0">
                <a:solidFill>
                  <a:schemeClr val="tx1"/>
                </a:solidFill>
                <a:effectLst>
                  <a:outerShdw blurRad="38100" dist="38100" dir="2700000" algn="tl">
                    <a:srgbClr val="C0C0C0"/>
                  </a:outerShdw>
                </a:effectLst>
              </a:rPr>
              <a:t>Ne kadar çok alternatif olursa o kadar çok ihtimali de değerlendirmek gerekecektir.</a:t>
            </a:r>
          </a:p>
          <a:p>
            <a:pPr>
              <a:buFont typeface="Monotype Sorts" pitchFamily="2" charset="2"/>
              <a:buNone/>
              <a:defRPr/>
            </a:pPr>
            <a:r>
              <a:rPr kumimoji="0" lang="tr-TR" sz="2800" dirty="0" smtClean="0">
                <a:solidFill>
                  <a:schemeClr val="tx1"/>
                </a:solidFill>
                <a:effectLst>
                  <a:outerShdw blurRad="38100" dist="38100" dir="2700000" algn="tl">
                    <a:srgbClr val="C0C0C0"/>
                  </a:outerShdw>
                </a:effectLst>
              </a:rPr>
              <a:t> Bu alternatifleri değerlendirirken de;</a:t>
            </a:r>
          </a:p>
          <a:p>
            <a:pPr>
              <a:buFont typeface="Monotype Sorts" pitchFamily="2" charset="2"/>
              <a:buNone/>
              <a:defRPr/>
            </a:pPr>
            <a:r>
              <a:rPr kumimoji="0" lang="tr-TR" sz="2800" dirty="0" smtClean="0">
                <a:solidFill>
                  <a:schemeClr val="tx1"/>
                </a:solidFill>
                <a:effectLst>
                  <a:outerShdw blurRad="38100" dist="38100" dir="2700000" algn="tl">
                    <a:srgbClr val="C0C0C0"/>
                  </a:outerShdw>
                </a:effectLst>
              </a:rPr>
              <a:t>--Yargılayıcı yaklaşmayın</a:t>
            </a:r>
          </a:p>
          <a:p>
            <a:pPr>
              <a:buFont typeface="Monotype Sorts" pitchFamily="2" charset="2"/>
              <a:buNone/>
              <a:defRPr/>
            </a:pPr>
            <a:r>
              <a:rPr kumimoji="0" lang="tr-TR" sz="2800" dirty="0" smtClean="0">
                <a:solidFill>
                  <a:schemeClr val="tx1"/>
                </a:solidFill>
                <a:effectLst>
                  <a:outerShdw blurRad="38100" dist="38100" dir="2700000" algn="tl">
                    <a:srgbClr val="C0C0C0"/>
                  </a:outerShdw>
                </a:effectLst>
              </a:rPr>
              <a:t>--Her alternatifin avantaj ve dezavantajını düşünün</a:t>
            </a:r>
          </a:p>
          <a:p>
            <a:pPr>
              <a:buFont typeface="Monotype Sorts" pitchFamily="2" charset="2"/>
              <a:buNone/>
              <a:defRPr/>
            </a:pPr>
            <a:r>
              <a:rPr kumimoji="0" lang="tr-TR" sz="2800" dirty="0" smtClean="0">
                <a:solidFill>
                  <a:schemeClr val="tx1"/>
                </a:solidFill>
                <a:effectLst>
                  <a:outerShdw blurRad="38100" dist="38100" dir="2700000" algn="tl">
                    <a:srgbClr val="C0C0C0"/>
                  </a:outerShdw>
                </a:effectLst>
              </a:rPr>
              <a:t>--Pratik olun</a:t>
            </a:r>
            <a:r>
              <a:rPr kumimoji="0" lang="tr-TR" sz="2800" dirty="0" smtClean="0">
                <a:solidFill>
                  <a:schemeClr val="tx1"/>
                </a:solidFill>
              </a:rPr>
              <a:t> </a:t>
            </a:r>
          </a:p>
        </p:txBody>
      </p:sp>
    </p:spTree>
    <p:extLst>
      <p:ext uri="{BB962C8B-B14F-4D97-AF65-F5344CB8AC3E}">
        <p14:creationId xmlns:p14="http://schemas.microsoft.com/office/powerpoint/2010/main" val="17007069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a:solidFill>
                  <a:schemeClr val="accent5">
                    <a:lumMod val="50000"/>
                  </a:schemeClr>
                </a:solidFill>
              </a:rPr>
              <a:t>Problem Çözme </a:t>
            </a:r>
          </a:p>
        </p:txBody>
      </p:sp>
      <p:sp>
        <p:nvSpPr>
          <p:cNvPr id="3" name="İçerik Yer Tutucusu 2"/>
          <p:cNvSpPr>
            <a:spLocks noGrp="1"/>
          </p:cNvSpPr>
          <p:nvPr>
            <p:ph idx="1"/>
          </p:nvPr>
        </p:nvSpPr>
        <p:spPr>
          <a:xfrm>
            <a:off x="467544" y="4005064"/>
            <a:ext cx="8229600" cy="2548880"/>
          </a:xfrm>
        </p:spPr>
        <p:txBody>
          <a:bodyPr/>
          <a:lstStyle/>
          <a:p>
            <a:r>
              <a:rPr lang="tr-TR" dirty="0"/>
              <a:t>P</a:t>
            </a:r>
            <a:r>
              <a:rPr lang="tr-TR" dirty="0" smtClean="0"/>
              <a:t>roblem </a:t>
            </a:r>
            <a:r>
              <a:rPr lang="tr-TR" dirty="0"/>
              <a:t>çözme, problemin tanımlanması, probleme ve çözümüne ilişkin bilgilerin toplanması, en uygun çözüm yolunun uygulamaya konulması ve sonucun değerlendirilmesidir.</a:t>
            </a:r>
          </a:p>
        </p:txBody>
      </p:sp>
      <p:pic>
        <p:nvPicPr>
          <p:cNvPr id="1026" name="Picture 2" descr="Hayatımız Problem! | TÜBİTAK Bilim Genç"/>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99792" y="1196752"/>
            <a:ext cx="4041181" cy="26011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7917461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nvSpPr>
        <p:spPr>
          <a:xfrm>
            <a:off x="1032266" y="1124744"/>
            <a:ext cx="7232073" cy="3181003"/>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lgn="ctr">
              <a:defRPr/>
            </a:pPr>
            <a:r>
              <a:rPr lang="tr-TR" sz="2800" dirty="0">
                <a:solidFill>
                  <a:schemeClr val="tx1"/>
                </a:solidFill>
                <a:effectLst>
                  <a:outerShdw blurRad="38100" dist="38100" dir="2700000" algn="tl">
                    <a:srgbClr val="C0C0C0"/>
                  </a:outerShdw>
                </a:effectLst>
              </a:rPr>
              <a:t>Artık harekete geçme zamanı!..</a:t>
            </a:r>
            <a:endParaRPr lang="tr-TR" sz="2800" dirty="0">
              <a:solidFill>
                <a:schemeClr val="tx1"/>
              </a:solidFill>
            </a:endParaRPr>
          </a:p>
          <a:p>
            <a:pPr algn="ctr">
              <a:defRPr/>
            </a:pPr>
            <a:r>
              <a:rPr lang="tr-TR" sz="2800" dirty="0">
                <a:solidFill>
                  <a:schemeClr val="tx1"/>
                </a:solidFill>
                <a:effectLst>
                  <a:outerShdw blurRad="38100" dist="38100" dir="2700000" algn="tl">
                    <a:srgbClr val="C0C0C0"/>
                  </a:outerShdw>
                </a:effectLst>
              </a:rPr>
              <a:t>Sadece karar vermiş</a:t>
            </a:r>
            <a:r>
              <a:rPr lang="tr-TR" sz="2800" dirty="0">
                <a:solidFill>
                  <a:schemeClr val="tx1"/>
                </a:solidFill>
                <a:effectLst>
                  <a:outerShdw blurRad="38100" dist="38100" dir="2700000" algn="tl">
                    <a:srgbClr val="C0C0C0"/>
                  </a:outerShdw>
                </a:effectLst>
                <a:latin typeface="Times New Roman" pitchFamily="18" charset="-94"/>
              </a:rPr>
              <a:t> olmakla yetinmeyin. </a:t>
            </a:r>
          </a:p>
          <a:p>
            <a:pPr algn="ctr">
              <a:defRPr/>
            </a:pPr>
            <a:r>
              <a:rPr lang="tr-TR" sz="2800" dirty="0">
                <a:solidFill>
                  <a:schemeClr val="tx1"/>
                </a:solidFill>
                <a:effectLst>
                  <a:outerShdw blurRad="38100" dist="38100" dir="2700000" algn="tl">
                    <a:srgbClr val="C0C0C0"/>
                  </a:outerShdw>
                </a:effectLst>
              </a:rPr>
              <a:t>İyi bir karar uygulamaya konulmadığı sürece hiçbir şeydir. </a:t>
            </a:r>
          </a:p>
        </p:txBody>
      </p:sp>
      <p:sp>
        <p:nvSpPr>
          <p:cNvPr id="5" name="Rectangle 2"/>
          <p:cNvSpPr>
            <a:spLocks noGrp="1" noChangeArrowheads="1"/>
          </p:cNvSpPr>
          <p:nvPr/>
        </p:nvSpPr>
        <p:spPr>
          <a:xfrm>
            <a:off x="152586" y="476672"/>
            <a:ext cx="8991434" cy="936104"/>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defRPr/>
            </a:pPr>
            <a:r>
              <a:rPr lang="tr-TR" sz="3200" dirty="0">
                <a:solidFill>
                  <a:schemeClr val="accent5">
                    <a:lumMod val="50000"/>
                  </a:schemeClr>
                </a:solidFill>
              </a:rPr>
              <a:t>4.Kararınızı Yaşantınıza Uygulayın</a:t>
            </a:r>
            <a:r>
              <a:rPr lang="tr-TR" sz="2800" b="1" i="1" dirty="0">
                <a:solidFill>
                  <a:schemeClr val="accent2"/>
                </a:solidFill>
                <a:effectLst>
                  <a:outerShdw blurRad="38100" dist="38100" dir="2700000" algn="tl">
                    <a:srgbClr val="C0C0C0"/>
                  </a:outerShdw>
                </a:effectLst>
              </a:rPr>
              <a:t>:</a:t>
            </a:r>
            <a:r>
              <a:rPr kumimoji="0" lang="tr-TR" sz="2800" dirty="0" smtClean="0">
                <a:solidFill>
                  <a:schemeClr val="accent2"/>
                </a:solidFill>
              </a:rPr>
              <a:t> </a:t>
            </a:r>
          </a:p>
        </p:txBody>
      </p:sp>
      <p:pic>
        <p:nvPicPr>
          <p:cNvPr id="8194" name="Picture 2" descr="KARAR VERME BECERİSİ VE ETKİLİ KARAR VERME KONULU BÜLTEN - Atatürk İlkokul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5736" y="3284983"/>
            <a:ext cx="5288909" cy="29709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329044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961879" y="676669"/>
            <a:ext cx="7220246" cy="2308324"/>
          </a:xfrm>
          <a:prstGeom prst="rect">
            <a:avLst/>
          </a:prstGeom>
          <a:noFill/>
        </p:spPr>
        <p:txBody>
          <a:bodyPr wrap="non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tr-TR" sz="7200" b="1" cap="all" spc="0"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DİNLEDİĞİNİZ İÇİN</a:t>
            </a:r>
          </a:p>
          <a:p>
            <a:pPr algn="ctr"/>
            <a:r>
              <a:rPr lang="tr-TR" sz="7200"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TEŞEKKÜRLER </a:t>
            </a:r>
            <a:r>
              <a:rPr lang="tr-TR" sz="7200"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sym typeface="Wingdings" panose="05000000000000000000" pitchFamily="2" charset="2"/>
              </a:rPr>
              <a:t></a:t>
            </a:r>
            <a:endParaRPr lang="tr-TR" sz="7200" b="1" cap="all" spc="0"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pic>
        <p:nvPicPr>
          <p:cNvPr id="5" name="Picture 2" descr="En Hızlı Beni Dinlediğiniz Için Teşekkürler Yazısı Hareketli"/>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2790981" y="2492896"/>
            <a:ext cx="3562042" cy="40462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261809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b="1" dirty="0"/>
              <a:t>   </a:t>
            </a:r>
            <a:r>
              <a:rPr lang="tr-TR" dirty="0"/>
              <a:t>Kişisel, sosyal ve mesleki alanlarda karşılaşılan problemlerin çözümü için bireyin bazı becerilere sahip olması gerekir. Bu konuda pek çok beceriden söz edilebilir</a:t>
            </a:r>
            <a:r>
              <a:rPr lang="tr-TR" dirty="0" smtClean="0"/>
              <a:t>.</a:t>
            </a:r>
            <a:r>
              <a:rPr lang="tr-TR" dirty="0"/>
              <a:t> Bunların çoğunu kapsayan üç </a:t>
            </a:r>
            <a:r>
              <a:rPr lang="tr-TR" dirty="0" smtClean="0"/>
              <a:t>beceri:</a:t>
            </a:r>
          </a:p>
          <a:p>
            <a:r>
              <a:rPr lang="tr-TR" dirty="0" smtClean="0"/>
              <a:t> 1)Eleştirel düşünme</a:t>
            </a:r>
          </a:p>
          <a:p>
            <a:r>
              <a:rPr lang="tr-TR" dirty="0" smtClean="0"/>
              <a:t> 2)Planlama </a:t>
            </a:r>
            <a:r>
              <a:rPr lang="tr-TR" dirty="0"/>
              <a:t>ve organize etme </a:t>
            </a:r>
          </a:p>
          <a:p>
            <a:r>
              <a:rPr lang="tr-TR" dirty="0" smtClean="0"/>
              <a:t> 3)Gözden </a:t>
            </a:r>
            <a:r>
              <a:rPr lang="tr-TR" dirty="0"/>
              <a:t>geçirme ve değerlendirmedir.</a:t>
            </a:r>
          </a:p>
        </p:txBody>
      </p:sp>
      <p:sp>
        <p:nvSpPr>
          <p:cNvPr id="4" name="Başlık 1"/>
          <p:cNvSpPr>
            <a:spLocks noGrp="1"/>
          </p:cNvSpPr>
          <p:nvPr>
            <p:ph type="title"/>
          </p:nvPr>
        </p:nvSpPr>
        <p:spPr>
          <a:xfrm>
            <a:off x="457200" y="274638"/>
            <a:ext cx="8229600" cy="1143000"/>
          </a:xfrm>
        </p:spPr>
        <p:txBody>
          <a:bodyPr>
            <a:normAutofit/>
          </a:bodyPr>
          <a:lstStyle/>
          <a:p>
            <a:r>
              <a:rPr lang="tr-TR" dirty="0">
                <a:solidFill>
                  <a:schemeClr val="accent5">
                    <a:lumMod val="50000"/>
                  </a:schemeClr>
                </a:solidFill>
              </a:rPr>
              <a:t>Problem Çözme </a:t>
            </a:r>
          </a:p>
        </p:txBody>
      </p:sp>
    </p:spTree>
    <p:extLst>
      <p:ext uri="{BB962C8B-B14F-4D97-AF65-F5344CB8AC3E}">
        <p14:creationId xmlns:p14="http://schemas.microsoft.com/office/powerpoint/2010/main" val="35559596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r>
              <a:rPr lang="tr-TR" dirty="0"/>
              <a:t>Kişiler arası problem çözme becerisi yaşamın ilk yıllarından itibaren desteklenmesi gereken, tüm yaşam boyu süren becerilerden biri olarak kabul edilmektedir. Konu ile ilgili yapılan çalışmalarda, 4 yaş kadar erken bir dönemde çocukların uygun bir eğitimle problem çözücü düşünme biçimini kazanabileceği belirtilmektedir.</a:t>
            </a:r>
          </a:p>
        </p:txBody>
      </p:sp>
      <p:sp>
        <p:nvSpPr>
          <p:cNvPr id="4" name="Başlık 1"/>
          <p:cNvSpPr>
            <a:spLocks noGrp="1"/>
          </p:cNvSpPr>
          <p:nvPr>
            <p:ph type="title"/>
          </p:nvPr>
        </p:nvSpPr>
        <p:spPr>
          <a:xfrm>
            <a:off x="457200" y="274638"/>
            <a:ext cx="8229600" cy="1143000"/>
          </a:xfrm>
        </p:spPr>
        <p:txBody>
          <a:bodyPr>
            <a:normAutofit/>
          </a:bodyPr>
          <a:lstStyle/>
          <a:p>
            <a:r>
              <a:rPr lang="tr-TR" dirty="0">
                <a:solidFill>
                  <a:schemeClr val="accent5">
                    <a:lumMod val="50000"/>
                  </a:schemeClr>
                </a:solidFill>
              </a:rPr>
              <a:t>Problem Çözme </a:t>
            </a:r>
          </a:p>
        </p:txBody>
      </p:sp>
    </p:spTree>
    <p:extLst>
      <p:ext uri="{BB962C8B-B14F-4D97-AF65-F5344CB8AC3E}">
        <p14:creationId xmlns:p14="http://schemas.microsoft.com/office/powerpoint/2010/main" val="36820640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9925"/>
            <a:ext cx="8229600" cy="1143000"/>
          </a:xfrm>
        </p:spPr>
        <p:txBody>
          <a:bodyPr/>
          <a:lstStyle/>
          <a:p>
            <a:r>
              <a:rPr lang="tr-TR" dirty="0">
                <a:solidFill>
                  <a:schemeClr val="accent5">
                    <a:lumMod val="50000"/>
                  </a:schemeClr>
                </a:solidFill>
              </a:rPr>
              <a:t>Problem Çözmenin Adımları</a:t>
            </a:r>
            <a:r>
              <a:rPr lang="tr-TR" b="1" dirty="0"/>
              <a:t> </a:t>
            </a:r>
            <a:endParaRPr lang="tr-TR" dirty="0"/>
          </a:p>
        </p:txBody>
      </p:sp>
      <p:sp>
        <p:nvSpPr>
          <p:cNvPr id="3" name="İçerik Yer Tutucusu 2"/>
          <p:cNvSpPr>
            <a:spLocks noGrp="1"/>
          </p:cNvSpPr>
          <p:nvPr>
            <p:ph idx="1"/>
          </p:nvPr>
        </p:nvSpPr>
        <p:spPr>
          <a:xfrm>
            <a:off x="611560" y="4725144"/>
            <a:ext cx="8229600" cy="1540767"/>
          </a:xfrm>
        </p:spPr>
        <p:txBody>
          <a:bodyPr>
            <a:normAutofit fontScale="77500" lnSpcReduction="20000"/>
          </a:bodyPr>
          <a:lstStyle/>
          <a:p>
            <a:r>
              <a:rPr lang="tr-TR" dirty="0"/>
              <a:t>Problemin tanımlanması</a:t>
            </a:r>
          </a:p>
          <a:p>
            <a:r>
              <a:rPr lang="tr-TR" dirty="0"/>
              <a:t>Alternatif çözümlerin oluşturulması</a:t>
            </a:r>
          </a:p>
          <a:p>
            <a:r>
              <a:rPr lang="tr-TR" dirty="0"/>
              <a:t>Alternatiflerin seçilmesi ve değerlendirilmesi</a:t>
            </a:r>
          </a:p>
          <a:p>
            <a:r>
              <a:rPr lang="tr-TR" dirty="0"/>
              <a:t>Çözümün uygulanması ve takip edilmesi</a:t>
            </a:r>
          </a:p>
          <a:p>
            <a:endParaRPr lang="tr-TR" dirty="0"/>
          </a:p>
        </p:txBody>
      </p:sp>
      <p:pic>
        <p:nvPicPr>
          <p:cNvPr id="2050" name="Picture 2" descr="https://www.kalderankara.org/media/uploads/2016/06/24/image0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688" y="980728"/>
            <a:ext cx="5807832" cy="33123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48350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a:solidFill>
                  <a:schemeClr val="accent5">
                    <a:lumMod val="50000"/>
                  </a:schemeClr>
                </a:solidFill>
              </a:rPr>
              <a:t>1) Problemin Tanımlanması</a:t>
            </a:r>
          </a:p>
        </p:txBody>
      </p:sp>
      <p:sp>
        <p:nvSpPr>
          <p:cNvPr id="3" name="İçerik Yer Tutucusu 2"/>
          <p:cNvSpPr>
            <a:spLocks noGrp="1"/>
          </p:cNvSpPr>
          <p:nvPr>
            <p:ph idx="1"/>
          </p:nvPr>
        </p:nvSpPr>
        <p:spPr>
          <a:xfrm>
            <a:off x="611560" y="4653136"/>
            <a:ext cx="8229600" cy="1756792"/>
          </a:xfrm>
        </p:spPr>
        <p:txBody>
          <a:bodyPr/>
          <a:lstStyle/>
          <a:p>
            <a:r>
              <a:rPr lang="tr-TR" dirty="0"/>
              <a:t>İyi bir problem tanımlamada anahtar olan şey; sadece probleme neden olan belirtilere bakmak yerine gerçek sorun ile ilgilenmektir.</a:t>
            </a:r>
          </a:p>
        </p:txBody>
      </p:sp>
      <p:sp>
        <p:nvSpPr>
          <p:cNvPr id="4" name="AutoShape 2" descr="Is that really the problem? - Raven Performance Group"/>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pic>
        <p:nvPicPr>
          <p:cNvPr id="5124" name="Picture 4" descr="Problem Çözme Teknikleri Ve İpuçları - Network Okul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39752" y="1412776"/>
            <a:ext cx="5061134" cy="29523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372329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dirty="0">
                <a:solidFill>
                  <a:schemeClr val="accent5">
                    <a:lumMod val="50000"/>
                  </a:schemeClr>
                </a:solidFill>
              </a:rPr>
              <a:t>2) Alternatif </a:t>
            </a:r>
            <a:r>
              <a:rPr lang="tr-TR" dirty="0" smtClean="0">
                <a:solidFill>
                  <a:schemeClr val="accent5">
                    <a:lumMod val="50000"/>
                  </a:schemeClr>
                </a:solidFill>
              </a:rPr>
              <a:t>Çözümlerin Oluşturulması</a:t>
            </a:r>
            <a:endParaRPr lang="tr-TR" dirty="0">
              <a:solidFill>
                <a:schemeClr val="accent5">
                  <a:lumMod val="50000"/>
                </a:schemeClr>
              </a:solidFill>
            </a:endParaRPr>
          </a:p>
        </p:txBody>
      </p:sp>
      <p:sp>
        <p:nvSpPr>
          <p:cNvPr id="3" name="İçerik Yer Tutucusu 2"/>
          <p:cNvSpPr>
            <a:spLocks noGrp="1"/>
          </p:cNvSpPr>
          <p:nvPr>
            <p:ph idx="1"/>
          </p:nvPr>
        </p:nvSpPr>
        <p:spPr/>
        <p:txBody>
          <a:bodyPr/>
          <a:lstStyle/>
          <a:p>
            <a:r>
              <a:rPr lang="tr-TR" dirty="0"/>
              <a:t>Bu aşamada bir çok çözüm üretmek üzerine konsantre olunmalıdır. Birden fazla alternatifi göz önünde bulundurularak nihai çözümün değeri arttırılabilir ancak tüm bunlar değerlendirilmemelidir.</a:t>
            </a:r>
          </a:p>
          <a:p>
            <a:r>
              <a:rPr lang="tr-TR" dirty="0"/>
              <a:t>Beyin Fırtınası ve problem çözme teknikleri takımı problem çözmenin bu aşamasında en yararlı tekniklerdir.</a:t>
            </a:r>
          </a:p>
          <a:p>
            <a:endParaRPr lang="tr-TR" dirty="0"/>
          </a:p>
        </p:txBody>
      </p:sp>
    </p:spTree>
    <p:extLst>
      <p:ext uri="{BB962C8B-B14F-4D97-AF65-F5344CB8AC3E}">
        <p14:creationId xmlns:p14="http://schemas.microsoft.com/office/powerpoint/2010/main" val="6826475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95536" y="332656"/>
            <a:ext cx="8229600" cy="1143000"/>
          </a:xfrm>
        </p:spPr>
        <p:txBody>
          <a:bodyPr>
            <a:noAutofit/>
          </a:bodyPr>
          <a:lstStyle/>
          <a:p>
            <a:r>
              <a:rPr lang="it-IT" dirty="0">
                <a:solidFill>
                  <a:schemeClr val="accent5">
                    <a:lumMod val="50000"/>
                  </a:schemeClr>
                </a:solidFill>
              </a:rPr>
              <a:t>3) Alternatiflerin Seçilmesi ve Değerlendirilmesi</a:t>
            </a:r>
            <a:endParaRPr lang="tr-TR" dirty="0">
              <a:solidFill>
                <a:schemeClr val="accent5">
                  <a:lumMod val="50000"/>
                </a:schemeClr>
              </a:solidFill>
            </a:endParaRPr>
          </a:p>
        </p:txBody>
      </p:sp>
      <p:sp>
        <p:nvSpPr>
          <p:cNvPr id="3" name="İçerik Yer Tutucusu 2"/>
          <p:cNvSpPr>
            <a:spLocks noGrp="1"/>
          </p:cNvSpPr>
          <p:nvPr>
            <p:ph idx="1"/>
          </p:nvPr>
        </p:nvSpPr>
        <p:spPr>
          <a:xfrm>
            <a:off x="611560" y="4437112"/>
            <a:ext cx="8229600" cy="1900808"/>
          </a:xfrm>
        </p:spPr>
        <p:txBody>
          <a:bodyPr>
            <a:normAutofit/>
          </a:bodyPr>
          <a:lstStyle/>
          <a:p>
            <a:r>
              <a:rPr lang="tr-TR" dirty="0"/>
              <a:t>Problem çözme sürecinin bu aşamasında olası çözümlerin her biri hakkında çeşitli faktörleri incelemek </a:t>
            </a:r>
            <a:r>
              <a:rPr lang="tr-TR" dirty="0" smtClean="0"/>
              <a:t>gerekmektedir. </a:t>
            </a:r>
            <a:endParaRPr lang="tr-TR" dirty="0"/>
          </a:p>
        </p:txBody>
      </p:sp>
      <p:pic>
        <p:nvPicPr>
          <p:cNvPr id="4" name="Picture 2" descr="Problem Çözme ve Problemler - Özgür ŞEREME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43808" y="1772815"/>
            <a:ext cx="3820960" cy="21471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385015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399920" y="1412776"/>
            <a:ext cx="7992888" cy="5293757"/>
          </a:xfrm>
          <a:prstGeom prst="rect">
            <a:avLst/>
          </a:prstGeom>
          <a:noFill/>
        </p:spPr>
        <p:txBody>
          <a:bodyPr wrap="square" rtlCol="0">
            <a:spAutoFit/>
          </a:bodyPr>
          <a:lstStyle/>
          <a:p>
            <a:r>
              <a:rPr lang="tr-TR" sz="3200" dirty="0"/>
              <a:t>Problem Çözme Becerilerinde incelenmesi gereken </a:t>
            </a:r>
            <a:r>
              <a:rPr lang="tr-TR" sz="3200" dirty="0" smtClean="0"/>
              <a:t>faktörler:</a:t>
            </a:r>
            <a:endParaRPr lang="tr-TR" sz="3200" dirty="0"/>
          </a:p>
          <a:p>
            <a:r>
              <a:rPr lang="tr-TR" sz="3200" dirty="0"/>
              <a:t>1.Belirli bir alternatif diğer beklenmeyen sorunlara neden olmadan sorunu çözmelidir.</a:t>
            </a:r>
          </a:p>
          <a:p>
            <a:r>
              <a:rPr lang="tr-TR" sz="3200" dirty="0"/>
              <a:t>2.Problem çözme takımındaki herkes alternatifi kabul etmelidir.</a:t>
            </a:r>
          </a:p>
          <a:p>
            <a:r>
              <a:rPr lang="tr-TR" sz="3200" dirty="0"/>
              <a:t>3.Alternatifin uygulanması rasyonel/akılcı olmalıdır.</a:t>
            </a:r>
          </a:p>
          <a:p>
            <a:r>
              <a:rPr lang="tr-TR" sz="3200" dirty="0"/>
              <a:t>4.Alternatif örgütsel/ </a:t>
            </a:r>
            <a:r>
              <a:rPr lang="tr-TR" sz="3200" dirty="0" err="1"/>
              <a:t>organizasyonel</a:t>
            </a:r>
            <a:r>
              <a:rPr lang="tr-TR" sz="3200" dirty="0"/>
              <a:t> kısıtlara uygun olmalıdır.</a:t>
            </a:r>
          </a:p>
          <a:p>
            <a:endParaRPr lang="tr-TR" dirty="0"/>
          </a:p>
        </p:txBody>
      </p:sp>
      <p:sp>
        <p:nvSpPr>
          <p:cNvPr id="6" name="Başlık 1"/>
          <p:cNvSpPr>
            <a:spLocks noGrp="1"/>
          </p:cNvSpPr>
          <p:nvPr>
            <p:ph type="title"/>
          </p:nvPr>
        </p:nvSpPr>
        <p:spPr>
          <a:xfrm>
            <a:off x="399920" y="116632"/>
            <a:ext cx="8229600" cy="1143000"/>
          </a:xfrm>
        </p:spPr>
        <p:txBody>
          <a:bodyPr>
            <a:noAutofit/>
          </a:bodyPr>
          <a:lstStyle/>
          <a:p>
            <a:r>
              <a:rPr lang="it-IT" dirty="0">
                <a:solidFill>
                  <a:schemeClr val="accent5">
                    <a:lumMod val="50000"/>
                  </a:schemeClr>
                </a:solidFill>
              </a:rPr>
              <a:t>3) Alternatiflerin Seçilmesi ve Değerlendirilmesi</a:t>
            </a:r>
            <a:endParaRPr lang="tr-TR" dirty="0">
              <a:solidFill>
                <a:schemeClr val="accent5">
                  <a:lumMod val="50000"/>
                </a:schemeClr>
              </a:solidFill>
            </a:endParaRPr>
          </a:p>
        </p:txBody>
      </p:sp>
    </p:spTree>
    <p:extLst>
      <p:ext uri="{BB962C8B-B14F-4D97-AF65-F5344CB8AC3E}">
        <p14:creationId xmlns:p14="http://schemas.microsoft.com/office/powerpoint/2010/main" val="11108118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207</TotalTime>
  <Words>550</Words>
  <Application>Microsoft Office PowerPoint</Application>
  <PresentationFormat>Ekran Gösterisi (4:3)</PresentationFormat>
  <Paragraphs>77</Paragraphs>
  <Slides>21</Slides>
  <Notes>0</Notes>
  <HiddenSlides>0</HiddenSlides>
  <MMClips>0</MMClips>
  <ScaleCrop>false</ScaleCrop>
  <HeadingPairs>
    <vt:vector size="6" baseType="variant">
      <vt:variant>
        <vt:lpstr>Tema</vt:lpstr>
      </vt:variant>
      <vt:variant>
        <vt:i4>1</vt:i4>
      </vt:variant>
      <vt:variant>
        <vt:lpstr>Katıştırılmış OLE Hizmet Programları</vt:lpstr>
      </vt:variant>
      <vt:variant>
        <vt:i4>1</vt:i4>
      </vt:variant>
      <vt:variant>
        <vt:lpstr>Slayt Başlıkları</vt:lpstr>
      </vt:variant>
      <vt:variant>
        <vt:i4>21</vt:i4>
      </vt:variant>
    </vt:vector>
  </HeadingPairs>
  <TitlesOfParts>
    <vt:vector size="23" baseType="lpstr">
      <vt:lpstr>Ofis Teması</vt:lpstr>
      <vt:lpstr>Klip</vt:lpstr>
      <vt:lpstr>PROBLEM ÇÖZME VE KARAR VERME BECERİLERİ</vt:lpstr>
      <vt:lpstr>Problem Çözme </vt:lpstr>
      <vt:lpstr>Problem Çözme </vt:lpstr>
      <vt:lpstr>Problem Çözme </vt:lpstr>
      <vt:lpstr>Problem Çözmenin Adımları </vt:lpstr>
      <vt:lpstr>1) Problemin Tanımlanması</vt:lpstr>
      <vt:lpstr>2) Alternatif Çözümlerin Oluşturulması</vt:lpstr>
      <vt:lpstr>3) Alternatiflerin Seçilmesi ve Değerlendirilmesi</vt:lpstr>
      <vt:lpstr>3) Alternatiflerin Seçilmesi ve Değerlendirilmesi</vt:lpstr>
      <vt:lpstr>4) Çözümün Uygulanması ve Takip Edilmesi</vt:lpstr>
      <vt:lpstr>Karar Verme Becerileri</vt:lpstr>
      <vt:lpstr>Neden Karar Veremeyiz ?</vt:lpstr>
      <vt:lpstr>Karar Verme Süreci</vt:lpstr>
      <vt:lpstr>Karar Verme Süreci</vt:lpstr>
      <vt:lpstr>Karar Verme Süreci</vt:lpstr>
      <vt:lpstr>PowerPoint Sunusu</vt:lpstr>
      <vt:lpstr>PowerPoint Sunusu</vt:lpstr>
      <vt:lpstr>Bilgi Toplarken :</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PROBLEM ÇÖZME BECERİLERİ</dc:title>
  <dc:creator>Salon</dc:creator>
  <cp:lastModifiedBy>Salon</cp:lastModifiedBy>
  <cp:revision>16</cp:revision>
  <dcterms:created xsi:type="dcterms:W3CDTF">2021-10-06T13:36:50Z</dcterms:created>
  <dcterms:modified xsi:type="dcterms:W3CDTF">2021-10-12T06:48:19Z</dcterms:modified>
</cp:coreProperties>
</file>