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8"/>
  </p:notesMasterIdLst>
  <p:sldIdLst>
    <p:sldId id="256" r:id="rId2"/>
    <p:sldId id="257" r:id="rId3"/>
    <p:sldId id="258" r:id="rId4"/>
    <p:sldId id="259" r:id="rId5"/>
    <p:sldId id="260" r:id="rId6"/>
    <p:sldId id="261" r:id="rId7"/>
    <p:sldId id="271" r:id="rId8"/>
    <p:sldId id="263" r:id="rId9"/>
    <p:sldId id="272" r:id="rId10"/>
    <p:sldId id="264" r:id="rId11"/>
    <p:sldId id="266" r:id="rId12"/>
    <p:sldId id="268" r:id="rId13"/>
    <p:sldId id="273" r:id="rId14"/>
    <p:sldId id="269" r:id="rId15"/>
    <p:sldId id="277" r:id="rId16"/>
    <p:sldId id="279" r:id="rId17"/>
    <p:sldId id="270" r:id="rId18"/>
    <p:sldId id="274" r:id="rId19"/>
    <p:sldId id="275" r:id="rId20"/>
    <p:sldId id="276" r:id="rId21"/>
    <p:sldId id="278" r:id="rId22"/>
    <p:sldId id="280" r:id="rId23"/>
    <p:sldId id="281" r:id="rId24"/>
    <p:sldId id="282" r:id="rId25"/>
    <p:sldId id="283" r:id="rId26"/>
    <p:sldId id="284"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9DD28-C6E1-4622-BA8D-57FDCB38A90A}" type="datetimeFigureOut">
              <a:rPr lang="tr-TR" smtClean="0"/>
              <a:t>20.09.2021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713E1-B4C8-41C7-939E-1ADC99C2DF20}" type="slidenum">
              <a:rPr lang="tr-TR" smtClean="0"/>
              <a:t>‹#›</a:t>
            </a:fld>
            <a:endParaRPr lang="tr-TR"/>
          </a:p>
        </p:txBody>
      </p:sp>
    </p:spTree>
    <p:extLst>
      <p:ext uri="{BB962C8B-B14F-4D97-AF65-F5344CB8AC3E}">
        <p14:creationId xmlns:p14="http://schemas.microsoft.com/office/powerpoint/2010/main" val="118823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38713E1-B4C8-41C7-939E-1ADC99C2DF20}" type="slidenum">
              <a:rPr lang="tr-TR" smtClean="0"/>
              <a:t>8</a:t>
            </a:fld>
            <a:endParaRPr lang="tr-TR"/>
          </a:p>
        </p:txBody>
      </p:sp>
    </p:spTree>
    <p:extLst>
      <p:ext uri="{BB962C8B-B14F-4D97-AF65-F5344CB8AC3E}">
        <p14:creationId xmlns:p14="http://schemas.microsoft.com/office/powerpoint/2010/main" val="303158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20.09.2021</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20.09.2021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20.09.2021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20.09.2021</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20.09.2021</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20.09.2021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20.09.2021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20.09.2021</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20.09.2021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20.09.2021</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20.09.2021</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20.09.2021</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459432"/>
            <a:ext cx="6172200" cy="1894362"/>
          </a:xfrm>
        </p:spPr>
        <p:txBody>
          <a:bodyPr/>
          <a:lstStyle/>
          <a:p>
            <a:r>
              <a:rPr lang="tr-TR" dirty="0" smtClean="0"/>
              <a:t>ÇATIŞMA ÇÖZME BECERİLERİLERİ</a:t>
            </a:r>
            <a:endParaRPr lang="tr-TR" dirty="0"/>
          </a:p>
        </p:txBody>
      </p:sp>
      <p:pic>
        <p:nvPicPr>
          <p:cNvPr id="3" name="Picture 8" descr="D:\Users\Hp\Desktop\unna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220" y="4941168"/>
            <a:ext cx="357190" cy="33416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17"/>
          <p:cNvSpPr txBox="1"/>
          <p:nvPr/>
        </p:nvSpPr>
        <p:spPr>
          <a:xfrm>
            <a:off x="2590269" y="4906004"/>
            <a:ext cx="2591877" cy="369332"/>
          </a:xfrm>
          <a:prstGeom prst="rect">
            <a:avLst/>
          </a:prstGeom>
          <a:noFill/>
        </p:spPr>
        <p:txBody>
          <a:bodyPr wrap="square" rtlCol="0">
            <a:spAutoFit/>
          </a:bodyPr>
          <a:lstStyle/>
          <a:p>
            <a:r>
              <a:rPr lang="tr-TR" dirty="0" smtClean="0">
                <a:solidFill>
                  <a:schemeClr val="accent1"/>
                </a:solidFill>
                <a:latin typeface="Trebuchet MS" pitchFamily="34" charset="0"/>
              </a:rPr>
              <a:t>0272 214 45 56</a:t>
            </a:r>
            <a:endParaRPr lang="tr-TR" dirty="0">
              <a:solidFill>
                <a:schemeClr val="accent1"/>
              </a:solidFill>
              <a:latin typeface="Trebuchet MS" pitchFamily="34" charset="0"/>
            </a:endParaRPr>
          </a:p>
        </p:txBody>
      </p:sp>
      <p:pic>
        <p:nvPicPr>
          <p:cNvPr id="5"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9362" y="5553236"/>
            <a:ext cx="450907" cy="504063"/>
          </a:xfrm>
          <a:prstGeom prst="rect">
            <a:avLst/>
          </a:prstGeom>
          <a:noFill/>
          <a:ln>
            <a:noFill/>
          </a:ln>
        </p:spPr>
      </p:pic>
      <p:sp>
        <p:nvSpPr>
          <p:cNvPr id="6" name="Metin kutusu 11"/>
          <p:cNvSpPr txBox="1"/>
          <p:nvPr/>
        </p:nvSpPr>
        <p:spPr>
          <a:xfrm>
            <a:off x="2536017" y="5428546"/>
            <a:ext cx="3933117" cy="646331"/>
          </a:xfrm>
          <a:prstGeom prst="rect">
            <a:avLst/>
          </a:prstGeom>
          <a:noFill/>
        </p:spPr>
        <p:txBody>
          <a:bodyPr wrap="square" rtlCol="0">
            <a:spAutoFit/>
          </a:bodyPr>
          <a:lstStyle/>
          <a:p>
            <a:r>
              <a:rPr lang="tr-TR" dirty="0" smtClean="0">
                <a:solidFill>
                  <a:schemeClr val="accent1"/>
                </a:solidFill>
                <a:latin typeface="Trebuchet MS" pitchFamily="34" charset="0"/>
                <a:cs typeface="Calibri" pitchFamily="34" charset="0"/>
              </a:rPr>
              <a:t>Sümer </a:t>
            </a:r>
            <a:r>
              <a:rPr lang="tr-TR" dirty="0" err="1" smtClean="0">
                <a:solidFill>
                  <a:schemeClr val="accent1"/>
                </a:solidFill>
                <a:latin typeface="Trebuchet MS" pitchFamily="34" charset="0"/>
                <a:cs typeface="Calibri" pitchFamily="34" charset="0"/>
              </a:rPr>
              <a:t>Mh</a:t>
            </a:r>
            <a:r>
              <a:rPr lang="tr-TR" dirty="0" smtClean="0">
                <a:solidFill>
                  <a:schemeClr val="accent1"/>
                </a:solidFill>
                <a:latin typeface="Trebuchet MS" pitchFamily="34" charset="0"/>
                <a:cs typeface="Calibri" pitchFamily="34" charset="0"/>
              </a:rPr>
              <a:t>. Kurtuluş </a:t>
            </a:r>
            <a:r>
              <a:rPr lang="tr-TR" dirty="0" err="1" smtClean="0">
                <a:solidFill>
                  <a:schemeClr val="accent1"/>
                </a:solidFill>
                <a:latin typeface="Trebuchet MS" pitchFamily="34" charset="0"/>
                <a:cs typeface="Calibri" pitchFamily="34" charset="0"/>
              </a:rPr>
              <a:t>Cd</a:t>
            </a:r>
            <a:r>
              <a:rPr lang="tr-TR" dirty="0" smtClean="0">
                <a:solidFill>
                  <a:schemeClr val="accent1"/>
                </a:solidFill>
                <a:latin typeface="Trebuchet MS" pitchFamily="34" charset="0"/>
                <a:cs typeface="Calibri" pitchFamily="34" charset="0"/>
              </a:rPr>
              <a:t>. No48/2 İç Kapı No:C Merkez/AFYONKARAHİSAR</a:t>
            </a:r>
            <a:endParaRPr lang="tr-TR" dirty="0">
              <a:solidFill>
                <a:schemeClr val="accent1"/>
              </a:solidFill>
              <a:latin typeface="Trebuchet MS" pitchFamily="34" charset="0"/>
              <a:cs typeface="Calibri" pitchFamily="34" charset="0"/>
            </a:endParaRPr>
          </a:p>
        </p:txBody>
      </p:sp>
      <p:pic>
        <p:nvPicPr>
          <p:cNvPr id="7" name="Resim 8" descr="D:\Users\Hp\Desktop\pics-photos-instagram-logo-png-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362" y="6057299"/>
            <a:ext cx="450907" cy="432048"/>
          </a:xfrm>
          <a:prstGeom prst="rect">
            <a:avLst/>
          </a:prstGeom>
          <a:noFill/>
          <a:ln>
            <a:noFill/>
          </a:ln>
        </p:spPr>
      </p:pic>
      <p:sp>
        <p:nvSpPr>
          <p:cNvPr id="8" name="Metin kutusu 3"/>
          <p:cNvSpPr txBox="1"/>
          <p:nvPr/>
        </p:nvSpPr>
        <p:spPr>
          <a:xfrm>
            <a:off x="2536017" y="6113818"/>
            <a:ext cx="1694002" cy="369332"/>
          </a:xfrm>
          <a:prstGeom prst="rect">
            <a:avLst/>
          </a:prstGeom>
          <a:noFill/>
        </p:spPr>
        <p:txBody>
          <a:bodyPr wrap="square" rtlCol="0">
            <a:spAutoFit/>
          </a:bodyPr>
          <a:lstStyle/>
          <a:p>
            <a:r>
              <a:rPr lang="tr-TR" dirty="0" err="1" smtClean="0">
                <a:solidFill>
                  <a:schemeClr val="accent1"/>
                </a:solidFill>
                <a:latin typeface="Trebuchet MS" pitchFamily="34" charset="0"/>
              </a:rPr>
              <a:t>afyonram</a:t>
            </a:r>
            <a:endParaRPr lang="tr-TR" dirty="0">
              <a:solidFill>
                <a:schemeClr val="accent1"/>
              </a:solidFill>
              <a:latin typeface="Trebuchet MS" pitchFamily="34" charset="0"/>
            </a:endParaRPr>
          </a:p>
        </p:txBody>
      </p:sp>
      <p:pic>
        <p:nvPicPr>
          <p:cNvPr id="9" name="Resim 12" descr="D:\Users\Hp\Desktop\social-media-computer-icons-tulane-university-facebook-drawing-vector-twitter-thumbnai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9752" y="6057858"/>
            <a:ext cx="369290" cy="337958"/>
          </a:xfrm>
          <a:prstGeom prst="rect">
            <a:avLst/>
          </a:prstGeom>
          <a:noFill/>
          <a:ln>
            <a:noFill/>
          </a:ln>
        </p:spPr>
      </p:pic>
      <p:sp>
        <p:nvSpPr>
          <p:cNvPr id="10" name="Metin kutusu 13"/>
          <p:cNvSpPr txBox="1"/>
          <p:nvPr/>
        </p:nvSpPr>
        <p:spPr>
          <a:xfrm>
            <a:off x="4889042" y="6088657"/>
            <a:ext cx="1870364" cy="369332"/>
          </a:xfrm>
          <a:prstGeom prst="rect">
            <a:avLst/>
          </a:prstGeom>
          <a:noFill/>
        </p:spPr>
        <p:txBody>
          <a:bodyPr wrap="square" rtlCol="0">
            <a:spAutoFit/>
          </a:bodyPr>
          <a:lstStyle/>
          <a:p>
            <a:r>
              <a:rPr lang="tr-TR" dirty="0" smtClean="0">
                <a:solidFill>
                  <a:schemeClr val="accent1"/>
                </a:solidFill>
                <a:latin typeface="Trebuchet MS" pitchFamily="34" charset="0"/>
              </a:rPr>
              <a:t>@Afyon_RAM</a:t>
            </a:r>
            <a:endParaRPr lang="tr-TR" dirty="0">
              <a:solidFill>
                <a:schemeClr val="accent1"/>
              </a:solidFill>
              <a:latin typeface="Trebuchet MS" pitchFamily="34" charset="0"/>
            </a:endParaRPr>
          </a:p>
        </p:txBody>
      </p:sp>
      <p:pic>
        <p:nvPicPr>
          <p:cNvPr id="11" name="Picture 2" descr="\\YILMAZ\Users\Public\özel eğitim dökümanlar\logo (1).png"/>
          <p:cNvPicPr>
            <a:picLocks noChangeAspect="1" noChangeArrowheads="1"/>
          </p:cNvPicPr>
          <p:nvPr/>
        </p:nvPicPr>
        <p:blipFill>
          <a:blip r:embed="rId6" cstate="print"/>
          <a:srcRect/>
          <a:stretch>
            <a:fillRect/>
          </a:stretch>
        </p:blipFill>
        <p:spPr bwMode="auto">
          <a:xfrm>
            <a:off x="6948264" y="4623117"/>
            <a:ext cx="1860238" cy="1860238"/>
          </a:xfrm>
          <a:prstGeom prst="rect">
            <a:avLst/>
          </a:prstGeom>
          <a:noFill/>
        </p:spPr>
      </p:pic>
      <p:pic>
        <p:nvPicPr>
          <p:cNvPr id="12" name="Resim 11"/>
          <p:cNvPicPr>
            <a:picLocks noChangeAspect="1"/>
          </p:cNvPicPr>
          <p:nvPr/>
        </p:nvPicPr>
        <p:blipFill>
          <a:blip r:embed="rId7">
            <a:extLst>
              <a:ext uri="{BEBA8EAE-BF5A-486C-A8C5-ECC9F3942E4B}">
                <a14:imgProps xmlns:a14="http://schemas.microsoft.com/office/drawing/2010/main">
                  <a14:imgLayer r:embed="rId8">
                    <a14:imgEffect>
                      <a14:backgroundRemoval t="5516" b="91847" l="3195" r="95687">
                        <a14:foregroundMark x1="31789" y1="29017" x2="31470" y2="81775"/>
                        <a14:foregroundMark x1="8946" y1="77458" x2="23802" y2="65707"/>
                        <a14:foregroundMark x1="48243" y1="17266" x2="46645" y2="26859"/>
                        <a14:foregroundMark x1="9105" y1="25420" x2="11821" y2="25899"/>
                        <a14:foregroundMark x1="15974" y1="45084" x2="15335" y2="41247"/>
                        <a14:foregroundMark x1="40415" y1="18705" x2="37540" y2="18225"/>
                        <a14:foregroundMark x1="40735" y1="42926" x2="44409" y2="44365"/>
                        <a14:foregroundMark x1="27476" y1="39568" x2="28115" y2="36211"/>
                        <a14:foregroundMark x1="43610" y1="66667" x2="43450" y2="63070"/>
                        <a14:foregroundMark x1="48403" y1="86091" x2="50319" y2="85372"/>
                        <a14:foregroundMark x1="56230" y1="25180" x2="58147" y2="26139"/>
                        <a14:foregroundMark x1="81470" y1="52998" x2="80351" y2="48201"/>
                        <a14:foregroundMark x1="85942" y1="36930" x2="85623" y2="36211"/>
                        <a14:foregroundMark x1="90575" y1="25899" x2="87859" y2="25420"/>
                        <a14:foregroundMark x1="75240" y1="25899" x2="75240" y2="25899"/>
                        <a14:foregroundMark x1="74281" y1="19904" x2="74281" y2="19904"/>
                        <a14:foregroundMark x1="71565" y1="17026" x2="71565" y2="17026"/>
                        <a14:foregroundMark x1="21885" y1="20384" x2="21885" y2="20384"/>
                        <a14:foregroundMark x1="24920" y1="17026" x2="24920" y2="17026"/>
                        <a14:foregroundMark x1="20767" y1="25420" x2="20767" y2="25420"/>
                        <a14:foregroundMark x1="79073" y1="71942" x2="80990" y2="76259"/>
                        <a14:foregroundMark x1="85783" y1="77458" x2="88978" y2="81535"/>
                        <a14:foregroundMark x1="64537" y1="68825" x2="65176" y2="73861"/>
                        <a14:foregroundMark x1="70288" y1="36930" x2="71885" y2="36451"/>
                        <a14:foregroundMark x1="70447" y1="33333" x2="71565" y2="33333"/>
                      </a14:backgroundRemoval>
                    </a14:imgEffect>
                  </a14:imgLayer>
                </a14:imgProps>
              </a:ext>
              <a:ext uri="{28A0092B-C50C-407E-A947-70E740481C1C}">
                <a14:useLocalDpi xmlns:a14="http://schemas.microsoft.com/office/drawing/2010/main" val="0"/>
              </a:ext>
            </a:extLst>
          </a:blip>
          <a:stretch>
            <a:fillRect/>
          </a:stretch>
        </p:blipFill>
        <p:spPr>
          <a:xfrm>
            <a:off x="1915010" y="1289108"/>
            <a:ext cx="5175129" cy="3615110"/>
          </a:xfrm>
          <a:prstGeom prst="rect">
            <a:avLst/>
          </a:prstGeom>
        </p:spPr>
      </p:pic>
    </p:spTree>
    <p:extLst>
      <p:ext uri="{BB962C8B-B14F-4D97-AF65-F5344CB8AC3E}">
        <p14:creationId xmlns:p14="http://schemas.microsoft.com/office/powerpoint/2010/main" val="388689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EMPATİ</a:t>
            </a:r>
            <a:endParaRPr lang="tr-TR" dirty="0"/>
          </a:p>
        </p:txBody>
      </p:sp>
      <p:sp>
        <p:nvSpPr>
          <p:cNvPr id="3" name="İçerik Yer Tutucusu 2"/>
          <p:cNvSpPr>
            <a:spLocks noGrp="1"/>
          </p:cNvSpPr>
          <p:nvPr>
            <p:ph sz="quarter" idx="1"/>
          </p:nvPr>
        </p:nvSpPr>
        <p:spPr>
          <a:xfrm>
            <a:off x="469342" y="3717032"/>
            <a:ext cx="8229600" cy="2769171"/>
          </a:xfrm>
        </p:spPr>
        <p:txBody>
          <a:bodyPr/>
          <a:lstStyle/>
          <a:p>
            <a:pPr marL="0" indent="0" algn="just">
              <a:buNone/>
            </a:pPr>
            <a:r>
              <a:rPr lang="tr-TR" dirty="0"/>
              <a:t>Kişinin kendisini karşısındaki bireyin yerine koyarak onun duygu ve düşüncelerini anlaması ve bunu ona iletmesidir. </a:t>
            </a:r>
            <a:endParaRPr lang="tr-TR" dirty="0" smtClean="0"/>
          </a:p>
          <a:p>
            <a:pPr marL="0" indent="0" algn="just">
              <a:buNone/>
            </a:pPr>
            <a:r>
              <a:rPr lang="tr-TR" dirty="0" smtClean="0"/>
              <a:t>Empati</a:t>
            </a:r>
            <a:r>
              <a:rPr lang="tr-TR" dirty="0"/>
              <a:t>, karşımızdaki kişiye ‘seni anlıyorum.’ mesajı vermektir. </a:t>
            </a:r>
          </a:p>
          <a:p>
            <a:pPr marL="0" indent="0">
              <a:buNone/>
            </a:pPr>
            <a:endParaRPr lang="tr-TR" dirty="0"/>
          </a:p>
        </p:txBody>
      </p:sp>
      <p:sp>
        <p:nvSpPr>
          <p:cNvPr id="4" name="AutoShape 2" descr="Eğitimde Yeni Bir Yaklaşım | Beyaz Nokta® Gelişim Vakf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2" descr="C:\Users\mtal\Desktop\empati-ve-sempati-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40" y="1239678"/>
            <a:ext cx="662940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224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BEN DİLİ</a:t>
            </a:r>
            <a:endParaRPr lang="tr-TR" dirty="0"/>
          </a:p>
        </p:txBody>
      </p:sp>
      <p:sp>
        <p:nvSpPr>
          <p:cNvPr id="3" name="İçerik Yer Tutucusu 2"/>
          <p:cNvSpPr>
            <a:spLocks noGrp="1"/>
          </p:cNvSpPr>
          <p:nvPr>
            <p:ph sz="quarter" idx="1"/>
          </p:nvPr>
        </p:nvSpPr>
        <p:spPr>
          <a:xfrm>
            <a:off x="3779912" y="1600201"/>
            <a:ext cx="4906888" cy="3989040"/>
          </a:xfrm>
        </p:spPr>
        <p:txBody>
          <a:bodyPr>
            <a:normAutofit/>
          </a:bodyPr>
          <a:lstStyle/>
          <a:p>
            <a:pPr marL="0" indent="0" algn="just">
              <a:buNone/>
            </a:pPr>
            <a:r>
              <a:rPr lang="tr-TR" dirty="0" smtClean="0"/>
              <a:t>  Birey </a:t>
            </a:r>
            <a:r>
              <a:rPr lang="tr-TR" dirty="0"/>
              <a:t>davranışın kendisi üzerindeki somut etkisinden ve onunla ilgili duygularından söz </a:t>
            </a:r>
            <a:r>
              <a:rPr lang="tr-TR" dirty="0" smtClean="0"/>
              <a:t>etmesidir.</a:t>
            </a:r>
            <a:endParaRPr lang="tr-TR" dirty="0"/>
          </a:p>
          <a:p>
            <a:pPr marL="0" indent="0" algn="just">
              <a:buNone/>
            </a:pPr>
            <a:r>
              <a:rPr lang="tr-TR" dirty="0"/>
              <a:t>   Ben iletilerini gönderen bireyler, kendi duygularının bilincinde olmak için önce kendini dinleme ve duygularını tüm açıklığıyla diğer bireylerle paylaşma yükümlülüğünü taşır. </a:t>
            </a:r>
          </a:p>
          <a:p>
            <a:pPr marL="0" indent="0">
              <a:buNone/>
            </a:pPr>
            <a:endParaRPr lang="tr-TR" dirty="0"/>
          </a:p>
        </p:txBody>
      </p:sp>
      <p:pic>
        <p:nvPicPr>
          <p:cNvPr id="4" name="Picture 2" descr="SEN DİLİ -BEN DİLİ!! | Medicab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324036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078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76672"/>
            <a:ext cx="5050904" cy="5649491"/>
          </a:xfrm>
        </p:spPr>
        <p:txBody>
          <a:bodyPr>
            <a:normAutofit lnSpcReduction="10000"/>
          </a:bodyPr>
          <a:lstStyle/>
          <a:p>
            <a:pPr marL="0" indent="0" algn="just">
              <a:buNone/>
            </a:pPr>
            <a:r>
              <a:rPr lang="tr-TR" b="1" dirty="0"/>
              <a:t>İLETİŞİM ENGELLERİ</a:t>
            </a:r>
          </a:p>
          <a:p>
            <a:pPr algn="just"/>
            <a:endParaRPr lang="tr-TR" dirty="0" smtClean="0"/>
          </a:p>
          <a:p>
            <a:pPr algn="just"/>
            <a:r>
              <a:rPr lang="tr-TR" dirty="0" smtClean="0"/>
              <a:t>Emir </a:t>
            </a:r>
            <a:r>
              <a:rPr lang="tr-TR" dirty="0"/>
              <a:t>vermek</a:t>
            </a:r>
          </a:p>
          <a:p>
            <a:pPr algn="just"/>
            <a:r>
              <a:rPr lang="tr-TR" dirty="0"/>
              <a:t>Uyarmak, göz dağı vermek</a:t>
            </a:r>
          </a:p>
          <a:p>
            <a:pPr algn="just"/>
            <a:r>
              <a:rPr lang="tr-TR" dirty="0"/>
              <a:t>Ahlak dersi vermek</a:t>
            </a:r>
          </a:p>
          <a:p>
            <a:pPr algn="just"/>
            <a:r>
              <a:rPr lang="tr-TR" dirty="0"/>
              <a:t>Öğüt vermek</a:t>
            </a:r>
          </a:p>
          <a:p>
            <a:pPr algn="just"/>
            <a:r>
              <a:rPr lang="tr-TR" dirty="0" smtClean="0"/>
              <a:t>Nutuk çekmek</a:t>
            </a:r>
            <a:r>
              <a:rPr lang="tr-TR" dirty="0"/>
              <a:t>, mantıklı düşünceler önermek</a:t>
            </a:r>
          </a:p>
          <a:p>
            <a:pPr algn="just"/>
            <a:r>
              <a:rPr lang="tr-TR" dirty="0" err="1" smtClean="0"/>
              <a:t>Yargılamak,eleştirmek</a:t>
            </a:r>
            <a:r>
              <a:rPr lang="tr-TR" dirty="0"/>
              <a:t>, suçlamak</a:t>
            </a:r>
          </a:p>
          <a:p>
            <a:pPr algn="just"/>
            <a:r>
              <a:rPr lang="tr-TR" dirty="0"/>
              <a:t>Ad takmak, alay etmek</a:t>
            </a:r>
          </a:p>
          <a:p>
            <a:pPr algn="just"/>
            <a:r>
              <a:rPr lang="tr-TR" dirty="0"/>
              <a:t>Sürekli soru sormak, sorguya çekmek</a:t>
            </a:r>
          </a:p>
          <a:p>
            <a:pPr algn="just"/>
            <a:r>
              <a:rPr lang="tr-TR" dirty="0"/>
              <a:t>Kıyaslamak</a:t>
            </a:r>
          </a:p>
          <a:p>
            <a:endParaRPr lang="tr-TR" dirty="0"/>
          </a:p>
        </p:txBody>
      </p:sp>
      <p:pic>
        <p:nvPicPr>
          <p:cNvPr id="4" name="Picture 3" descr="C:\Users\mtal\Desktop\mezhlichnostnij-konflikt-primer-tipi-konfliktov-sposobi-razresheniya-mezhlichnostnih-konfliktov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686" y="692696"/>
            <a:ext cx="3209925"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49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a:t>ÇATIŞMA ÇÖZME EYLEM BASAMAKLARI</a:t>
            </a:r>
          </a:p>
        </p:txBody>
      </p:sp>
      <p:sp>
        <p:nvSpPr>
          <p:cNvPr id="3" name="İçerik Yer Tutucusu 2"/>
          <p:cNvSpPr>
            <a:spLocks noGrp="1"/>
          </p:cNvSpPr>
          <p:nvPr>
            <p:ph sz="quarter" idx="1"/>
          </p:nvPr>
        </p:nvSpPr>
        <p:spPr>
          <a:xfrm>
            <a:off x="395536" y="1484784"/>
            <a:ext cx="8229600" cy="4525963"/>
          </a:xfrm>
        </p:spPr>
        <p:txBody>
          <a:bodyPr>
            <a:normAutofit fontScale="85000" lnSpcReduction="20000"/>
          </a:bodyPr>
          <a:lstStyle/>
          <a:p>
            <a:pPr marL="0" indent="0">
              <a:buNone/>
            </a:pPr>
            <a:r>
              <a:rPr lang="tr-TR" sz="3500" dirty="0"/>
              <a:t>1. Kızgınlığı kontrol altına almak</a:t>
            </a:r>
          </a:p>
          <a:p>
            <a:pPr marL="0" indent="0">
              <a:buNone/>
            </a:pPr>
            <a:r>
              <a:rPr lang="tr-TR" sz="3500" dirty="0"/>
              <a:t>2. Karşı tarafa yaklaşmadan önce bir kez daha       düşünmek</a:t>
            </a:r>
          </a:p>
          <a:p>
            <a:pPr marL="0" indent="0">
              <a:buNone/>
            </a:pPr>
            <a:r>
              <a:rPr lang="tr-TR" sz="3500" dirty="0"/>
              <a:t>3. Olumlu bir hava oluşturmak</a:t>
            </a:r>
          </a:p>
          <a:p>
            <a:pPr marL="0" indent="0">
              <a:buNone/>
            </a:pPr>
            <a:r>
              <a:rPr lang="tr-TR" sz="3500" dirty="0"/>
              <a:t>4. Temel bazı kurallara dikkat etmek</a:t>
            </a:r>
          </a:p>
          <a:p>
            <a:pPr marL="0" indent="0">
              <a:buNone/>
            </a:pPr>
            <a:r>
              <a:rPr lang="tr-TR" sz="3500" dirty="0"/>
              <a:t>5. Sorunu tartışarak tanımlamak</a:t>
            </a:r>
          </a:p>
          <a:p>
            <a:pPr marL="0" indent="0">
              <a:buNone/>
            </a:pPr>
            <a:r>
              <a:rPr lang="tr-TR" sz="3500" dirty="0"/>
              <a:t>6. Olası çözümler için beyin fırtınası yapmak</a:t>
            </a:r>
          </a:p>
          <a:p>
            <a:pPr marL="0" indent="0">
              <a:buNone/>
            </a:pPr>
            <a:r>
              <a:rPr lang="tr-TR" sz="3500" dirty="0"/>
              <a:t>7. Olası çözümleri değerlendirmek ve uygun çözümleri belirlemek</a:t>
            </a:r>
          </a:p>
          <a:p>
            <a:pPr marL="0" indent="0">
              <a:buNone/>
            </a:pPr>
            <a:r>
              <a:rPr lang="tr-TR" sz="3500" dirty="0"/>
              <a:t>8. Çözümlerin işlerliğini izlemek</a:t>
            </a:r>
          </a:p>
          <a:p>
            <a:endParaRPr lang="tr-TR" dirty="0"/>
          </a:p>
        </p:txBody>
      </p:sp>
    </p:spTree>
    <p:extLst>
      <p:ext uri="{BB962C8B-B14F-4D97-AF65-F5344CB8AC3E}">
        <p14:creationId xmlns:p14="http://schemas.microsoft.com/office/powerpoint/2010/main" val="150496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539552" y="692696"/>
            <a:ext cx="7467600" cy="1143000"/>
          </a:xfrm>
        </p:spPr>
        <p:txBody>
          <a:bodyPr>
            <a:noAutofit/>
          </a:bodyPr>
          <a:lstStyle/>
          <a:p>
            <a:r>
              <a:rPr lang="tr-TR" sz="4800" dirty="0" smtClean="0"/>
              <a:t>ÇATIŞMA ÇÖZME STRATEJİLERİ</a:t>
            </a:r>
            <a:endParaRPr lang="tr-TR" sz="4800" dirty="0"/>
          </a:p>
        </p:txBody>
      </p:sp>
      <p:sp>
        <p:nvSpPr>
          <p:cNvPr id="3" name="İçerik Yer Tutucusu 2"/>
          <p:cNvSpPr>
            <a:spLocks noGrp="1"/>
          </p:cNvSpPr>
          <p:nvPr>
            <p:ph sz="quarter" idx="1"/>
          </p:nvPr>
        </p:nvSpPr>
        <p:spPr>
          <a:xfrm>
            <a:off x="251520" y="2060848"/>
            <a:ext cx="8424936" cy="4176464"/>
          </a:xfrm>
        </p:spPr>
        <p:txBody>
          <a:bodyPr>
            <a:normAutofit fontScale="92500" lnSpcReduction="10000"/>
          </a:bodyPr>
          <a:lstStyle/>
          <a:p>
            <a:pPr marL="0" indent="0" algn="just">
              <a:buNone/>
            </a:pPr>
            <a:endParaRPr lang="tr-TR" sz="3600" dirty="0" smtClean="0"/>
          </a:p>
          <a:p>
            <a:pPr marL="0" indent="0" algn="just">
              <a:buNone/>
            </a:pPr>
            <a:r>
              <a:rPr lang="tr-TR" sz="3600" dirty="0" smtClean="0"/>
              <a:t>1.AYICIK </a:t>
            </a:r>
            <a:r>
              <a:rPr lang="tr-TR" sz="3600" dirty="0"/>
              <a:t>TAKTİĞİ </a:t>
            </a:r>
          </a:p>
          <a:p>
            <a:pPr marL="0" indent="0" algn="just">
              <a:buNone/>
            </a:pPr>
            <a:r>
              <a:rPr lang="tr-TR" sz="3600" dirty="0"/>
              <a:t>2.KAPLUMBAĞA TAKTİĞİ </a:t>
            </a:r>
          </a:p>
          <a:p>
            <a:pPr marL="0" indent="0" algn="just">
              <a:buNone/>
            </a:pPr>
            <a:r>
              <a:rPr lang="tr-TR" sz="3600" dirty="0"/>
              <a:t>3.KÖPEK BALIĞI TAKTİĞİ </a:t>
            </a:r>
          </a:p>
          <a:p>
            <a:pPr marL="0" indent="0" algn="just">
              <a:buNone/>
            </a:pPr>
            <a:r>
              <a:rPr lang="tr-TR" sz="3600" dirty="0"/>
              <a:t>4.TİLKİ TAKTİĞİ </a:t>
            </a:r>
          </a:p>
          <a:p>
            <a:pPr marL="0" indent="0" algn="just">
              <a:buNone/>
            </a:pPr>
            <a:r>
              <a:rPr lang="tr-TR" sz="3600" dirty="0"/>
              <a:t>5.BAYKUŞ TAKTİĞİ </a:t>
            </a:r>
          </a:p>
          <a:p>
            <a:endParaRPr lang="tr-TR" dirty="0"/>
          </a:p>
          <a:p>
            <a:r>
              <a:rPr lang="tr-TR" dirty="0" smtClean="0">
                <a:solidFill>
                  <a:schemeClr val="bg1">
                    <a:lumMod val="95000"/>
                    <a:lumOff val="5000"/>
                  </a:schemeClr>
                </a:solidFill>
              </a:rPr>
              <a:t>ICIK </a:t>
            </a:r>
            <a:r>
              <a:rPr lang="tr-TR" dirty="0">
                <a:solidFill>
                  <a:schemeClr val="bg1">
                    <a:lumMod val="95000"/>
                    <a:lumOff val="5000"/>
                  </a:schemeClr>
                </a:solidFill>
              </a:rPr>
              <a:t>TAKTİĞİ </a:t>
            </a:r>
            <a:r>
              <a:rPr lang="tr-TR" dirty="0" smtClean="0">
                <a:solidFill>
                  <a:schemeClr val="bg1">
                    <a:lumMod val="95000"/>
                    <a:lumOff val="5000"/>
                  </a:schemeClr>
                </a:solidFill>
              </a:rPr>
              <a:t>AYICIK </a:t>
            </a:r>
            <a:r>
              <a:rPr lang="tr-TR" dirty="0">
                <a:solidFill>
                  <a:schemeClr val="bg1">
                    <a:lumMod val="95000"/>
                    <a:lumOff val="5000"/>
                  </a:schemeClr>
                </a:solidFill>
              </a:rPr>
              <a:t>TAKTİĞİ</a:t>
            </a:r>
            <a:endParaRPr lang="tr-TR" dirty="0"/>
          </a:p>
        </p:txBody>
      </p:sp>
    </p:spTree>
    <p:extLst>
      <p:ext uri="{BB962C8B-B14F-4D97-AF65-F5344CB8AC3E}">
        <p14:creationId xmlns:p14="http://schemas.microsoft.com/office/powerpoint/2010/main" val="3233642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rcRect/>
          <a:stretch>
            <a:fillRect/>
          </a:stretch>
        </p:blipFill>
        <p:spPr>
          <a:xfrm>
            <a:off x="2051720" y="1439749"/>
            <a:ext cx="3969837" cy="3969837"/>
          </a:xfrm>
          <a:prstGeom prst="rect">
            <a:avLst/>
          </a:prstGeom>
        </p:spPr>
      </p:pic>
      <p:sp>
        <p:nvSpPr>
          <p:cNvPr id="7" name="TextBox 3"/>
          <p:cNvSpPr txBox="1"/>
          <p:nvPr/>
        </p:nvSpPr>
        <p:spPr>
          <a:xfrm>
            <a:off x="251520" y="5085184"/>
            <a:ext cx="10701464" cy="665631"/>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sp>
        <p:nvSpPr>
          <p:cNvPr id="8" name="TextBox 2"/>
          <p:cNvSpPr txBox="1"/>
          <p:nvPr/>
        </p:nvSpPr>
        <p:spPr>
          <a:xfrm>
            <a:off x="2555776" y="-636068"/>
            <a:ext cx="7416824" cy="1949252"/>
          </a:xfrm>
          <a:prstGeom prst="rect">
            <a:avLst/>
          </a:prstGeom>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tr-TR" sz="5448" dirty="0" smtClean="0">
                <a:solidFill>
                  <a:srgbClr val="000000"/>
                </a:solidFill>
                <a:latin typeface="Acherus Grotesque"/>
              </a:rPr>
              <a:t>Ayıcık</a:t>
            </a:r>
            <a:endParaRPr lang="en-US" sz="5448" dirty="0">
              <a:solidFill>
                <a:srgbClr val="000000"/>
              </a:solidFill>
              <a:latin typeface="Acherus Grotesque"/>
            </a:endParaRPr>
          </a:p>
        </p:txBody>
      </p:sp>
    </p:spTree>
    <p:extLst>
      <p:ext uri="{BB962C8B-B14F-4D97-AF65-F5344CB8AC3E}">
        <p14:creationId xmlns:p14="http://schemas.microsoft.com/office/powerpoint/2010/main" val="875210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a:bodyPr>
          <a:lstStyle/>
          <a:p>
            <a:r>
              <a:rPr lang="tr-TR" sz="3000" dirty="0"/>
              <a:t>(Rahat, huzurlu, güvende, sevgi dolu, mutlu vs.)</a:t>
            </a:r>
          </a:p>
          <a:p>
            <a:r>
              <a:rPr lang="tr-TR" sz="3000" dirty="0"/>
              <a:t>Bu tarza sahip olan kişiler çatışma yaşayınca ‘’Karşımdaki mutlu olsun yeter:’’ diye düşünür. Kendi isteklerinden vazgeçer.’’ Amaçlarımdan vazgeçiyorum, yeter ki beni sevsin’’ mantığı vardır. Kazan-kaybet yöntemidir.</a:t>
            </a:r>
          </a:p>
          <a:p>
            <a:endParaRPr lang="tr-TR" dirty="0"/>
          </a:p>
        </p:txBody>
      </p:sp>
      <p:sp>
        <p:nvSpPr>
          <p:cNvPr id="4" name="TextBox 2"/>
          <p:cNvSpPr txBox="1"/>
          <p:nvPr/>
        </p:nvSpPr>
        <p:spPr>
          <a:xfrm>
            <a:off x="2555776" y="-636068"/>
            <a:ext cx="7416824" cy="1949252"/>
          </a:xfrm>
          <a:prstGeom prst="rect">
            <a:avLst/>
          </a:prstGeom>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tr-TR" sz="5448" dirty="0" smtClean="0">
                <a:solidFill>
                  <a:srgbClr val="000000"/>
                </a:solidFill>
                <a:latin typeface="Acherus Grotesque"/>
              </a:rPr>
              <a:t>Ayıcık</a:t>
            </a:r>
            <a:endParaRPr lang="en-US" sz="5448" dirty="0">
              <a:solidFill>
                <a:srgbClr val="000000"/>
              </a:solidFill>
              <a:latin typeface="Acherus Grotesque"/>
            </a:endParaRPr>
          </a:p>
        </p:txBody>
      </p:sp>
      <p:pic>
        <p:nvPicPr>
          <p:cNvPr id="5" name="3 Resim">
            <a:extLst>
              <a:ext uri="{FF2B5EF4-FFF2-40B4-BE49-F238E27FC236}">
                <a16:creationId xmlns:lc="http://schemas.openxmlformats.org/drawingml/2006/lockedCanvas" xmlns:a16="http://schemas.microsoft.com/office/drawing/2014/main" xmlns="" id="{305EFC55-8906-40B1-BAE8-1A3CD39001FE}"/>
              </a:ext>
            </a:extLst>
          </p:cNvPr>
          <p:cNvPicPr/>
          <p:nvPr/>
        </p:nvPicPr>
        <p:blipFill>
          <a:blip r:embed="rId2"/>
          <a:srcRect l="11239" t="4376" r="17789" b="4595"/>
          <a:stretch>
            <a:fillRect/>
          </a:stretch>
        </p:blipFill>
        <p:spPr>
          <a:xfrm>
            <a:off x="5724126" y="4293096"/>
            <a:ext cx="3092887" cy="1988840"/>
          </a:xfrm>
          <a:prstGeom prst="rect">
            <a:avLst/>
          </a:prstGeom>
        </p:spPr>
      </p:pic>
    </p:spTree>
    <p:extLst>
      <p:ext uri="{BB962C8B-B14F-4D97-AF65-F5344CB8AC3E}">
        <p14:creationId xmlns:p14="http://schemas.microsoft.com/office/powerpoint/2010/main" val="2495435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486390" y="-603448"/>
            <a:ext cx="7416824" cy="1949252"/>
          </a:xfrm>
          <a:prstGeom prst="rect">
            <a:avLst/>
          </a:prstGeom>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ts val="7627"/>
              </a:lnSpc>
              <a:spcBef>
                <a:spcPct val="0"/>
              </a:spcBef>
            </a:pPr>
            <a:endParaRPr lang="tr-TR" sz="5448" dirty="0">
              <a:solidFill>
                <a:srgbClr val="000000"/>
              </a:solidFill>
              <a:latin typeface="Acherus Grotesque"/>
            </a:endParaRPr>
          </a:p>
          <a:p>
            <a:pPr algn="l">
              <a:lnSpc>
                <a:spcPts val="7627"/>
              </a:lnSpc>
              <a:spcBef>
                <a:spcPct val="0"/>
              </a:spcBef>
            </a:pPr>
            <a:r>
              <a:rPr lang="en-US" sz="5448" dirty="0" err="1">
                <a:solidFill>
                  <a:srgbClr val="000000"/>
                </a:solidFill>
                <a:latin typeface="Acherus Grotesque"/>
              </a:rPr>
              <a:t>Kaplumbağa</a:t>
            </a:r>
            <a:endParaRPr lang="en-US" sz="5448" dirty="0">
              <a:solidFill>
                <a:srgbClr val="000000"/>
              </a:solidFill>
              <a:latin typeface="Acherus Grotesque"/>
            </a:endParaRPr>
          </a:p>
        </p:txBody>
      </p:sp>
      <p:pic>
        <p:nvPicPr>
          <p:cNvPr id="6" name="Picture 5"/>
          <p:cNvPicPr>
            <a:picLocks noChangeAspect="1"/>
          </p:cNvPicPr>
          <p:nvPr/>
        </p:nvPicPr>
        <p:blipFill>
          <a:blip r:embed="rId2"/>
          <a:srcRect/>
          <a:stretch>
            <a:fillRect/>
          </a:stretch>
        </p:blipFill>
        <p:spPr>
          <a:xfrm rot="5400000">
            <a:off x="381906" y="2146487"/>
            <a:ext cx="3007736" cy="1684332"/>
          </a:xfrm>
          <a:prstGeom prst="rect">
            <a:avLst/>
          </a:prstGeom>
        </p:spPr>
      </p:pic>
      <p:sp>
        <p:nvSpPr>
          <p:cNvPr id="8" name="Metin kutusu 5">
            <a:extLst>
              <a:ext uri="{FF2B5EF4-FFF2-40B4-BE49-F238E27FC236}">
                <a16:creationId xmlns:lc="http://schemas.openxmlformats.org/drawingml/2006/lockedCanvas" xmlns:a16="http://schemas.microsoft.com/office/drawing/2014/main" xmlns="" id="{5A4DD8BB-8931-4274-B57F-DFF28B3FF315}"/>
              </a:ext>
            </a:extLst>
          </p:cNvPr>
          <p:cNvSpPr txBox="1"/>
          <p:nvPr/>
        </p:nvSpPr>
        <p:spPr>
          <a:xfrm>
            <a:off x="473136" y="4551672"/>
            <a:ext cx="3352800" cy="1754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tr-TR" sz="3600" dirty="0">
              <a:latin typeface="Times New Roman" panose="02020603050405020304" pitchFamily="18" charset="0"/>
              <a:cs typeface="Times New Roman" panose="02020603050405020304" pitchFamily="18" charset="0"/>
            </a:endParaRPr>
          </a:p>
          <a:p>
            <a:r>
              <a:rPr lang="tr-TR" sz="3600" dirty="0">
                <a:latin typeface="Times New Roman" panose="02020603050405020304" pitchFamily="18" charset="0"/>
                <a:cs typeface="Times New Roman" panose="02020603050405020304" pitchFamily="18" charset="0"/>
              </a:rPr>
              <a:t>Deyince aklınıza ne geliyor? </a:t>
            </a:r>
          </a:p>
        </p:txBody>
      </p:sp>
      <p:pic>
        <p:nvPicPr>
          <p:cNvPr id="9" name="Picture 3"/>
          <p:cNvPicPr>
            <a:picLocks noChangeAspect="1"/>
          </p:cNvPicPr>
          <p:nvPr/>
        </p:nvPicPr>
        <p:blipFill>
          <a:blip r:embed="rId3"/>
          <a:srcRect/>
          <a:stretch>
            <a:fillRect/>
          </a:stretch>
        </p:blipFill>
        <p:spPr>
          <a:xfrm>
            <a:off x="4067944" y="1196752"/>
            <a:ext cx="4491998" cy="4491998"/>
          </a:xfrm>
          <a:prstGeom prst="rect">
            <a:avLst/>
          </a:prstGeom>
        </p:spPr>
      </p:pic>
    </p:spTree>
    <p:extLst>
      <p:ext uri="{BB962C8B-B14F-4D97-AF65-F5344CB8AC3E}">
        <p14:creationId xmlns:p14="http://schemas.microsoft.com/office/powerpoint/2010/main" val="2555955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dirty="0"/>
              <a:t>KAPLUMBAĞA TAKTİĞİ (Kaçınma)</a:t>
            </a:r>
            <a:br>
              <a:rPr lang="tr-TR" dirty="0"/>
            </a:br>
            <a:endParaRPr lang="tr-TR" dirty="0"/>
          </a:p>
        </p:txBody>
      </p:sp>
      <p:sp>
        <p:nvSpPr>
          <p:cNvPr id="3" name="İçerik Yer Tutucusu 2"/>
          <p:cNvSpPr>
            <a:spLocks noGrp="1"/>
          </p:cNvSpPr>
          <p:nvPr>
            <p:ph sz="quarter" idx="1"/>
          </p:nvPr>
        </p:nvSpPr>
        <p:spPr>
          <a:xfrm>
            <a:off x="457200" y="1124744"/>
            <a:ext cx="6419056" cy="5544616"/>
          </a:xfrm>
        </p:spPr>
        <p:txBody>
          <a:bodyPr>
            <a:normAutofit fontScale="55000" lnSpcReduction="20000"/>
          </a:bodyPr>
          <a:lstStyle/>
          <a:p>
            <a:pPr marL="0" indent="0" algn="just">
              <a:buNone/>
            </a:pPr>
            <a:r>
              <a:rPr lang="tr-TR" dirty="0">
                <a:solidFill>
                  <a:schemeClr val="accent6">
                    <a:lumMod val="50000"/>
                  </a:schemeClr>
                </a:solidFill>
              </a:rPr>
              <a:t>	</a:t>
            </a:r>
            <a:r>
              <a:rPr lang="tr-TR" sz="3900" dirty="0"/>
              <a:t>Bu taktiği kullananlar çatışmadan kaçınmak için geri çekilirler. Çatışma yaratan sorunlardan ve kişilerden uzak dururlar.</a:t>
            </a:r>
          </a:p>
          <a:p>
            <a:pPr marL="0" indent="0" algn="just">
              <a:buNone/>
            </a:pPr>
            <a:r>
              <a:rPr lang="tr-TR" sz="3900" dirty="0"/>
              <a:t>	* Elde edilecek ödüller çok yüksek değilse ve kaybedeceğiniz bir şey yoksa yani bu sizin için sadece bir deneyim olacaksa,</a:t>
            </a:r>
          </a:p>
          <a:p>
            <a:pPr marL="0" indent="0" algn="just">
              <a:buNone/>
            </a:pPr>
            <a:r>
              <a:rPr lang="tr-TR" sz="3900" dirty="0"/>
              <a:t>	* Çatışmayı ele alacak zamanınız yoksa,</a:t>
            </a:r>
          </a:p>
          <a:p>
            <a:pPr marL="0" indent="0" algn="just">
              <a:buNone/>
            </a:pPr>
            <a:r>
              <a:rPr lang="tr-TR" sz="3900" dirty="0"/>
              <a:t>	* Ortam ve zaman uygun değilse,</a:t>
            </a:r>
          </a:p>
          <a:p>
            <a:pPr marL="0" indent="0" algn="just">
              <a:buNone/>
            </a:pPr>
            <a:r>
              <a:rPr lang="tr-TR" sz="3900" dirty="0"/>
              <a:t>	* Daha önemli sorunların baskısını hissediyorsanız,</a:t>
            </a:r>
          </a:p>
          <a:p>
            <a:pPr marL="0" indent="0" algn="just">
              <a:buNone/>
            </a:pPr>
            <a:r>
              <a:rPr lang="tr-TR" sz="3900" dirty="0"/>
              <a:t>	* Çok öfkeli bir kişiyle karşı karşıya iseniz,</a:t>
            </a:r>
          </a:p>
          <a:p>
            <a:pPr marL="0" indent="0" algn="just">
              <a:buNone/>
            </a:pPr>
            <a:r>
              <a:rPr lang="tr-TR" sz="3900" dirty="0"/>
              <a:t>	* Tam olarak hazır değilseniz, bilgi edinmeye ve düşünmeye ihtiyaç duyuyorsanız,</a:t>
            </a:r>
          </a:p>
          <a:p>
            <a:pPr marL="0" indent="0" algn="just">
              <a:buNone/>
            </a:pPr>
            <a:r>
              <a:rPr lang="tr-TR" sz="3900" dirty="0"/>
              <a:t>	* Duygusal olarak çok fazla yüklüyseniz,</a:t>
            </a:r>
          </a:p>
          <a:p>
            <a:pPr marL="0" indent="0" algn="just">
              <a:buNone/>
            </a:pPr>
            <a:r>
              <a:rPr lang="tr-TR" sz="3900" dirty="0"/>
              <a:t>	* Çevrenizdeki diğer kişiler çatışmayı daha başarılı bir biçimde çözebileceklerse kaplumbağa taktiğini kullanmak uygun olabilir.</a:t>
            </a:r>
          </a:p>
          <a:p>
            <a:endParaRPr lang="tr-TR" dirty="0"/>
          </a:p>
        </p:txBody>
      </p:sp>
      <p:pic>
        <p:nvPicPr>
          <p:cNvPr id="4" name="Picture 3"/>
          <p:cNvPicPr>
            <a:picLocks noChangeAspect="1"/>
          </p:cNvPicPr>
          <p:nvPr/>
        </p:nvPicPr>
        <p:blipFill>
          <a:blip r:embed="rId2"/>
          <a:srcRect/>
          <a:stretch>
            <a:fillRect/>
          </a:stretch>
        </p:blipFill>
        <p:spPr>
          <a:xfrm>
            <a:off x="6673611" y="3789040"/>
            <a:ext cx="2304256" cy="2304256"/>
          </a:xfrm>
          <a:prstGeom prst="rect">
            <a:avLst/>
          </a:prstGeom>
        </p:spPr>
      </p:pic>
    </p:spTree>
    <p:extLst>
      <p:ext uri="{BB962C8B-B14F-4D97-AF65-F5344CB8AC3E}">
        <p14:creationId xmlns:p14="http://schemas.microsoft.com/office/powerpoint/2010/main" val="1724487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2195736" y="21343"/>
            <a:ext cx="12809933" cy="1170803"/>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9266"/>
              </a:lnSpc>
              <a:spcBef>
                <a:spcPct val="0"/>
              </a:spcBef>
            </a:pPr>
            <a:r>
              <a:rPr lang="en-US" sz="6618" dirty="0" err="1">
                <a:solidFill>
                  <a:srgbClr val="000000"/>
                </a:solidFill>
                <a:latin typeface="Acherus Grotesque"/>
              </a:rPr>
              <a:t>Köpek</a:t>
            </a:r>
            <a:r>
              <a:rPr lang="tr-TR" sz="6618" dirty="0">
                <a:solidFill>
                  <a:srgbClr val="000000"/>
                </a:solidFill>
                <a:latin typeface="Acherus Grotesque"/>
              </a:rPr>
              <a:t> </a:t>
            </a:r>
            <a:r>
              <a:rPr lang="en-US" sz="6618" dirty="0" err="1">
                <a:solidFill>
                  <a:srgbClr val="000000"/>
                </a:solidFill>
                <a:latin typeface="Acherus Grotesque"/>
              </a:rPr>
              <a:t>Balığı</a:t>
            </a:r>
            <a:endParaRPr lang="en-US" sz="6618" dirty="0">
              <a:solidFill>
                <a:srgbClr val="000000"/>
              </a:solidFill>
              <a:latin typeface="Acherus Grotesque"/>
            </a:endParaRPr>
          </a:p>
        </p:txBody>
      </p:sp>
      <p:pic>
        <p:nvPicPr>
          <p:cNvPr id="5" name="Picture 4"/>
          <p:cNvPicPr>
            <a:picLocks noChangeAspect="1"/>
          </p:cNvPicPr>
          <p:nvPr/>
        </p:nvPicPr>
        <p:blipFill>
          <a:blip r:embed="rId2"/>
          <a:srcRect/>
          <a:stretch>
            <a:fillRect/>
          </a:stretch>
        </p:blipFill>
        <p:spPr>
          <a:xfrm>
            <a:off x="2411760" y="1412776"/>
            <a:ext cx="3516279" cy="3516279"/>
          </a:xfrm>
          <a:prstGeom prst="rect">
            <a:avLst/>
          </a:prstGeom>
        </p:spPr>
      </p:pic>
      <p:sp>
        <p:nvSpPr>
          <p:cNvPr id="6" name="TextBox 3"/>
          <p:cNvSpPr txBox="1"/>
          <p:nvPr/>
        </p:nvSpPr>
        <p:spPr>
          <a:xfrm>
            <a:off x="251520" y="5085184"/>
            <a:ext cx="10701464" cy="665631"/>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spTree>
    <p:extLst>
      <p:ext uri="{BB962C8B-B14F-4D97-AF65-F5344CB8AC3E}">
        <p14:creationId xmlns:p14="http://schemas.microsoft.com/office/powerpoint/2010/main" val="2389630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İLETİŞİM NEDİR ?</a:t>
            </a:r>
            <a:endParaRPr lang="tr-TR" dirty="0"/>
          </a:p>
        </p:txBody>
      </p:sp>
      <p:sp>
        <p:nvSpPr>
          <p:cNvPr id="3" name="İçerik Yer Tutucusu 2"/>
          <p:cNvSpPr>
            <a:spLocks noGrp="1"/>
          </p:cNvSpPr>
          <p:nvPr>
            <p:ph sz="quarter" idx="1"/>
          </p:nvPr>
        </p:nvSpPr>
        <p:spPr>
          <a:xfrm>
            <a:off x="467544" y="4437112"/>
            <a:ext cx="8229600" cy="1828799"/>
          </a:xfrm>
        </p:spPr>
        <p:txBody>
          <a:bodyPr>
            <a:normAutofit/>
          </a:bodyPr>
          <a:lstStyle/>
          <a:p>
            <a:r>
              <a:rPr lang="tr-TR" dirty="0"/>
              <a:t>G</a:t>
            </a:r>
            <a:r>
              <a:rPr lang="tr-TR" dirty="0" smtClean="0"/>
              <a:t>önderici </a:t>
            </a:r>
            <a:r>
              <a:rPr lang="tr-TR" dirty="0"/>
              <a:t>ve alıcı konumundaki iki insan ya da insan grubu arasında gerçekleşen duygu, düşünce, davranış ve bilgi alışverişidir.</a:t>
            </a:r>
          </a:p>
        </p:txBody>
      </p:sp>
      <p:pic>
        <p:nvPicPr>
          <p:cNvPr id="1026" name="Picture 2" descr="https://www.mustafaakbal.com.tr/wp-content/uploads/2014/11/nlp-etkili-iletisim-egitim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56792"/>
            <a:ext cx="449795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587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563888" y="1556792"/>
            <a:ext cx="5338936" cy="4752528"/>
          </a:xfrm>
        </p:spPr>
        <p:txBody>
          <a:bodyPr>
            <a:normAutofit fontScale="92500" lnSpcReduction="20000"/>
          </a:bodyPr>
          <a:lstStyle/>
          <a:p>
            <a:r>
              <a:rPr lang="tr-TR" sz="2800" dirty="0"/>
              <a:t>(Saldırganlık, hırs, öfke, zorlama, baskı, güç kullanma, rekabet)</a:t>
            </a:r>
          </a:p>
          <a:p>
            <a:r>
              <a:rPr lang="tr-TR" sz="2800" dirty="0"/>
              <a:t>Köpekbalığının tehlike anında karşıya zarar verdiği gibi bu tarza sahip kişiler de çatışma karşısında saldırganca bir tutum sergiler. ’’Ya benim dediğim olur ya da benim dediğim’ ’mantığı vardır. Tarafların biri kazanırken diğeri kaybeder. </a:t>
            </a:r>
            <a:r>
              <a:rPr lang="tr-TR" sz="2800" dirty="0" err="1"/>
              <a:t>Kırıcıdır.Kazan</a:t>
            </a:r>
            <a:r>
              <a:rPr lang="tr-TR" sz="2800" dirty="0"/>
              <a:t>-kaybet yöntemidir</a:t>
            </a:r>
            <a:r>
              <a:rPr lang="tr-TR" sz="2200" dirty="0">
                <a:solidFill>
                  <a:schemeClr val="tx2">
                    <a:lumMod val="10000"/>
                  </a:schemeClr>
                </a:solidFill>
              </a:rPr>
              <a:t>.</a:t>
            </a:r>
          </a:p>
          <a:p>
            <a:endParaRPr lang="tr-TR" dirty="0"/>
          </a:p>
        </p:txBody>
      </p:sp>
      <p:sp>
        <p:nvSpPr>
          <p:cNvPr id="4" name="TextBox 2"/>
          <p:cNvSpPr txBox="1"/>
          <p:nvPr/>
        </p:nvSpPr>
        <p:spPr>
          <a:xfrm>
            <a:off x="2195736" y="21343"/>
            <a:ext cx="12809933" cy="1170803"/>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9266"/>
              </a:lnSpc>
              <a:spcBef>
                <a:spcPct val="0"/>
              </a:spcBef>
            </a:pPr>
            <a:r>
              <a:rPr lang="en-US" sz="6618" dirty="0" err="1">
                <a:solidFill>
                  <a:srgbClr val="000000"/>
                </a:solidFill>
                <a:latin typeface="Acherus Grotesque"/>
              </a:rPr>
              <a:t>Köpek</a:t>
            </a:r>
            <a:r>
              <a:rPr lang="tr-TR" sz="6618" dirty="0">
                <a:solidFill>
                  <a:srgbClr val="000000"/>
                </a:solidFill>
                <a:latin typeface="Acherus Grotesque"/>
              </a:rPr>
              <a:t> </a:t>
            </a:r>
            <a:r>
              <a:rPr lang="en-US" sz="6618" dirty="0" err="1">
                <a:solidFill>
                  <a:srgbClr val="000000"/>
                </a:solidFill>
                <a:latin typeface="Acherus Grotesque"/>
              </a:rPr>
              <a:t>Balığı</a:t>
            </a:r>
            <a:endParaRPr lang="en-US" sz="6618" dirty="0">
              <a:solidFill>
                <a:srgbClr val="000000"/>
              </a:solidFill>
              <a:latin typeface="Acherus Grotesque"/>
            </a:endParaRPr>
          </a:p>
        </p:txBody>
      </p:sp>
      <p:pic>
        <p:nvPicPr>
          <p:cNvPr id="5" name="Picture 4"/>
          <p:cNvPicPr>
            <a:picLocks noChangeAspect="1"/>
          </p:cNvPicPr>
          <p:nvPr/>
        </p:nvPicPr>
        <p:blipFill>
          <a:blip r:embed="rId2"/>
          <a:srcRect/>
          <a:stretch>
            <a:fillRect/>
          </a:stretch>
        </p:blipFill>
        <p:spPr>
          <a:xfrm>
            <a:off x="323528" y="4077072"/>
            <a:ext cx="2376264" cy="2376264"/>
          </a:xfrm>
          <a:prstGeom prst="rect">
            <a:avLst/>
          </a:prstGeom>
        </p:spPr>
      </p:pic>
    </p:spTree>
    <p:extLst>
      <p:ext uri="{BB962C8B-B14F-4D97-AF65-F5344CB8AC3E}">
        <p14:creationId xmlns:p14="http://schemas.microsoft.com/office/powerpoint/2010/main" val="4058341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683568" y="-1566232"/>
            <a:ext cx="6712398" cy="3132464"/>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2418"/>
              </a:lnSpc>
              <a:spcBef>
                <a:spcPct val="0"/>
              </a:spcBef>
            </a:pPr>
            <a:endParaRPr lang="en-US" sz="8870" dirty="0">
              <a:solidFill>
                <a:srgbClr val="000000"/>
              </a:solidFill>
              <a:latin typeface="Acherus Grotesque"/>
            </a:endParaRPr>
          </a:p>
          <a:p>
            <a:pPr algn="ctr">
              <a:lnSpc>
                <a:spcPts val="12418"/>
              </a:lnSpc>
              <a:spcBef>
                <a:spcPct val="0"/>
              </a:spcBef>
            </a:pPr>
            <a:r>
              <a:rPr lang="en-US" sz="8870" dirty="0" err="1">
                <a:solidFill>
                  <a:srgbClr val="000000"/>
                </a:solidFill>
                <a:latin typeface="Acherus Grotesque"/>
              </a:rPr>
              <a:t>Tilki</a:t>
            </a:r>
            <a:endParaRPr lang="en-US" sz="8870" dirty="0">
              <a:solidFill>
                <a:srgbClr val="000000"/>
              </a:solidFill>
              <a:latin typeface="Acherus Grotesque"/>
            </a:endParaRPr>
          </a:p>
        </p:txBody>
      </p:sp>
      <p:pic>
        <p:nvPicPr>
          <p:cNvPr id="5" name="Picture 4"/>
          <p:cNvPicPr>
            <a:picLocks noChangeAspect="1"/>
          </p:cNvPicPr>
          <p:nvPr/>
        </p:nvPicPr>
        <p:blipFill>
          <a:blip r:embed="rId2"/>
          <a:srcRect/>
          <a:stretch>
            <a:fillRect/>
          </a:stretch>
        </p:blipFill>
        <p:spPr>
          <a:xfrm>
            <a:off x="2292356" y="620687"/>
            <a:ext cx="4655907" cy="4655907"/>
          </a:xfrm>
          <a:prstGeom prst="rect">
            <a:avLst/>
          </a:prstGeom>
        </p:spPr>
      </p:pic>
      <p:sp>
        <p:nvSpPr>
          <p:cNvPr id="6" name="TextBox 3"/>
          <p:cNvSpPr txBox="1"/>
          <p:nvPr/>
        </p:nvSpPr>
        <p:spPr>
          <a:xfrm>
            <a:off x="251520" y="5439864"/>
            <a:ext cx="10701464" cy="665631"/>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spTree>
    <p:extLst>
      <p:ext uri="{BB962C8B-B14F-4D97-AF65-F5344CB8AC3E}">
        <p14:creationId xmlns:p14="http://schemas.microsoft.com/office/powerpoint/2010/main" val="783664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1340768"/>
            <a:ext cx="8229600" cy="4525963"/>
          </a:xfrm>
        </p:spPr>
        <p:txBody>
          <a:bodyPr/>
          <a:lstStyle/>
          <a:p>
            <a:r>
              <a:rPr lang="tr-TR" sz="3000" dirty="0"/>
              <a:t>(Kurnaz, planlı, çıkarlarını koruyan, orta yollu hareket edebilen, işbirlikçi vs.)</a:t>
            </a:r>
          </a:p>
          <a:p>
            <a:r>
              <a:rPr lang="tr-TR" sz="3000" dirty="0"/>
              <a:t>Tilki tarzını benimseyen kişiler biraz kendi amaçlarından vazgeçer biraz da karşının amaçlarından vazgeçmesini ister. İki taraf için orta yol bulunmaya çalışır. Tam olarak tatmin olunmasa da sorun çözülür. Kazan-kazan yöntemidir</a:t>
            </a:r>
          </a:p>
          <a:p>
            <a:endParaRPr lang="tr-TR" dirty="0"/>
          </a:p>
        </p:txBody>
      </p:sp>
      <p:sp>
        <p:nvSpPr>
          <p:cNvPr id="4" name="TextBox 2"/>
          <p:cNvSpPr txBox="1"/>
          <p:nvPr/>
        </p:nvSpPr>
        <p:spPr>
          <a:xfrm>
            <a:off x="683568" y="-1683568"/>
            <a:ext cx="6712398" cy="3132464"/>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2418"/>
              </a:lnSpc>
              <a:spcBef>
                <a:spcPct val="0"/>
              </a:spcBef>
            </a:pPr>
            <a:endParaRPr lang="en-US" sz="8870" dirty="0">
              <a:solidFill>
                <a:srgbClr val="000000"/>
              </a:solidFill>
              <a:latin typeface="Acherus Grotesque"/>
            </a:endParaRPr>
          </a:p>
          <a:p>
            <a:pPr algn="ctr">
              <a:lnSpc>
                <a:spcPts val="12418"/>
              </a:lnSpc>
              <a:spcBef>
                <a:spcPct val="0"/>
              </a:spcBef>
            </a:pPr>
            <a:r>
              <a:rPr lang="en-US" sz="8870" dirty="0" err="1">
                <a:solidFill>
                  <a:srgbClr val="000000"/>
                </a:solidFill>
                <a:latin typeface="Acherus Grotesque"/>
              </a:rPr>
              <a:t>Tilki</a:t>
            </a:r>
            <a:endParaRPr lang="en-US" sz="8870" dirty="0">
              <a:solidFill>
                <a:srgbClr val="000000"/>
              </a:solidFill>
              <a:latin typeface="Acherus Grotesque"/>
            </a:endParaRPr>
          </a:p>
        </p:txBody>
      </p:sp>
      <p:pic>
        <p:nvPicPr>
          <p:cNvPr id="5" name="4 Resim">
            <a:extLst>
              <a:ext uri="{FF2B5EF4-FFF2-40B4-BE49-F238E27FC236}">
                <a16:creationId xmlns:lc="http://schemas.openxmlformats.org/drawingml/2006/lockedCanvas" xmlns:a16="http://schemas.microsoft.com/office/drawing/2014/main" xmlns="" id="{883152D5-9A7D-494E-8F32-CDB0D80C780D}"/>
              </a:ext>
            </a:extLst>
          </p:cNvPr>
          <p:cNvPicPr/>
          <p:nvPr/>
        </p:nvPicPr>
        <p:blipFill>
          <a:blip r:embed="rId2"/>
          <a:stretch>
            <a:fillRect/>
          </a:stretch>
        </p:blipFill>
        <p:spPr>
          <a:xfrm>
            <a:off x="6081877" y="4762688"/>
            <a:ext cx="2664296" cy="2070124"/>
          </a:xfrm>
          <a:prstGeom prst="rect">
            <a:avLst/>
          </a:prstGeom>
        </p:spPr>
      </p:pic>
    </p:spTree>
    <p:extLst>
      <p:ext uri="{BB962C8B-B14F-4D97-AF65-F5344CB8AC3E}">
        <p14:creationId xmlns:p14="http://schemas.microsoft.com/office/powerpoint/2010/main" val="3444050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784481" y="-1352277"/>
            <a:ext cx="4491651" cy="2704554"/>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710"/>
              </a:lnSpc>
              <a:spcBef>
                <a:spcPct val="0"/>
              </a:spcBef>
            </a:pPr>
            <a:endParaRPr lang="en-US" sz="7650" dirty="0">
              <a:solidFill>
                <a:srgbClr val="000000"/>
              </a:solidFill>
              <a:latin typeface="Acherus Grotesque"/>
            </a:endParaRPr>
          </a:p>
          <a:p>
            <a:pPr algn="ctr">
              <a:lnSpc>
                <a:spcPts val="10710"/>
              </a:lnSpc>
              <a:spcBef>
                <a:spcPct val="0"/>
              </a:spcBef>
            </a:pPr>
            <a:r>
              <a:rPr lang="en-US" sz="7650" dirty="0" err="1">
                <a:solidFill>
                  <a:srgbClr val="000000"/>
                </a:solidFill>
                <a:latin typeface="Acherus Grotesque"/>
              </a:rPr>
              <a:t>Baykuş</a:t>
            </a:r>
            <a:endParaRPr lang="en-US" sz="7650" dirty="0">
              <a:solidFill>
                <a:srgbClr val="000000"/>
              </a:solidFill>
              <a:latin typeface="Acherus Grotesque"/>
            </a:endParaRPr>
          </a:p>
        </p:txBody>
      </p:sp>
      <p:pic>
        <p:nvPicPr>
          <p:cNvPr id="5" name="Picture 5"/>
          <p:cNvPicPr>
            <a:picLocks noChangeAspect="1"/>
          </p:cNvPicPr>
          <p:nvPr/>
        </p:nvPicPr>
        <p:blipFill>
          <a:blip r:embed="rId2"/>
          <a:srcRect/>
          <a:stretch>
            <a:fillRect/>
          </a:stretch>
        </p:blipFill>
        <p:spPr>
          <a:xfrm>
            <a:off x="2315692" y="1480889"/>
            <a:ext cx="3960440" cy="3960440"/>
          </a:xfrm>
          <a:prstGeom prst="rect">
            <a:avLst/>
          </a:prstGeom>
        </p:spPr>
      </p:pic>
      <p:sp>
        <p:nvSpPr>
          <p:cNvPr id="6" name="TextBox 3"/>
          <p:cNvSpPr txBox="1"/>
          <p:nvPr/>
        </p:nvSpPr>
        <p:spPr>
          <a:xfrm>
            <a:off x="251520" y="5439864"/>
            <a:ext cx="10701464" cy="665631"/>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455"/>
              </a:lnSpc>
              <a:spcBef>
                <a:spcPct val="0"/>
              </a:spcBef>
            </a:pPr>
            <a:r>
              <a:rPr lang="tr-TR" sz="3896" dirty="0">
                <a:solidFill>
                  <a:srgbClr val="000000"/>
                </a:solidFill>
                <a:latin typeface="Acherus Grotesque"/>
              </a:rPr>
              <a:t>Deyince aklınıza ne geliyor? </a:t>
            </a:r>
            <a:endParaRPr lang="en-US" sz="3896" dirty="0">
              <a:solidFill>
                <a:srgbClr val="000000"/>
              </a:solidFill>
              <a:latin typeface="Acherus Grotesque"/>
            </a:endParaRPr>
          </a:p>
        </p:txBody>
      </p:sp>
    </p:spTree>
    <p:extLst>
      <p:ext uri="{BB962C8B-B14F-4D97-AF65-F5344CB8AC3E}">
        <p14:creationId xmlns:p14="http://schemas.microsoft.com/office/powerpoint/2010/main" val="4231047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39552" y="1196752"/>
            <a:ext cx="4752528" cy="4968552"/>
          </a:xfrm>
        </p:spPr>
        <p:txBody>
          <a:bodyPr>
            <a:normAutofit fontScale="85000" lnSpcReduction="20000"/>
          </a:bodyPr>
          <a:lstStyle/>
          <a:p>
            <a:r>
              <a:rPr lang="tr-TR" sz="3000" dirty="0"/>
              <a:t>(Bilge, sesleri iyi işiten, görüş açısı geniş, zeki, koruyucu </a:t>
            </a:r>
            <a:r>
              <a:rPr lang="tr-TR" sz="3000" dirty="0" err="1"/>
              <a:t>vs.özelliklere</a:t>
            </a:r>
            <a:r>
              <a:rPr lang="tr-TR" sz="3000" dirty="0"/>
              <a:t> sahiptir.)</a:t>
            </a:r>
          </a:p>
          <a:p>
            <a:r>
              <a:rPr lang="tr-TR" sz="3000" dirty="0"/>
              <a:t>Her iki taraf da amaçlarından vazgeçmeden, iki tarafın da isteğinin karşılandığı çatışma çözme yöntemidir. Taraflar hem sorunu çözer hem tatmin olur hem de amaçlarına ulaşmış olur. Büyük bir olgunluk gerekir bu yöntem için. Kazan-kazan yöntemidir.</a:t>
            </a:r>
          </a:p>
          <a:p>
            <a:endParaRPr lang="tr-TR" sz="3000" dirty="0"/>
          </a:p>
        </p:txBody>
      </p:sp>
      <p:sp>
        <p:nvSpPr>
          <p:cNvPr id="4" name="TextBox 2"/>
          <p:cNvSpPr txBox="1"/>
          <p:nvPr/>
        </p:nvSpPr>
        <p:spPr>
          <a:xfrm>
            <a:off x="1784481" y="-1352277"/>
            <a:ext cx="4491651" cy="2704554"/>
          </a:xfrm>
          <a:prstGeom prst="rect">
            <a:avLst/>
          </a:prstGeom>
        </p:spPr>
        <p:txBody>
          <a:bodyPr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710"/>
              </a:lnSpc>
              <a:spcBef>
                <a:spcPct val="0"/>
              </a:spcBef>
            </a:pPr>
            <a:endParaRPr lang="en-US" sz="7650" dirty="0">
              <a:solidFill>
                <a:srgbClr val="000000"/>
              </a:solidFill>
              <a:latin typeface="Acherus Grotesque"/>
            </a:endParaRPr>
          </a:p>
          <a:p>
            <a:pPr algn="ctr">
              <a:lnSpc>
                <a:spcPts val="10710"/>
              </a:lnSpc>
              <a:spcBef>
                <a:spcPct val="0"/>
              </a:spcBef>
            </a:pPr>
            <a:r>
              <a:rPr lang="en-US" sz="7650" dirty="0" err="1">
                <a:solidFill>
                  <a:srgbClr val="000000"/>
                </a:solidFill>
                <a:latin typeface="Acherus Grotesque"/>
              </a:rPr>
              <a:t>Baykuş</a:t>
            </a:r>
            <a:endParaRPr lang="en-US" sz="7650" dirty="0">
              <a:solidFill>
                <a:srgbClr val="000000"/>
              </a:solidFill>
              <a:latin typeface="Acherus Grotesque"/>
            </a:endParaRPr>
          </a:p>
        </p:txBody>
      </p:sp>
      <p:pic>
        <p:nvPicPr>
          <p:cNvPr id="5" name="5 Resim">
            <a:extLst>
              <a:ext uri="{FF2B5EF4-FFF2-40B4-BE49-F238E27FC236}">
                <a16:creationId xmlns:lc="http://schemas.openxmlformats.org/drawingml/2006/lockedCanvas" xmlns:a16="http://schemas.microsoft.com/office/drawing/2014/main" xmlns="" id="{38D48EF4-1DD9-43F6-9214-DF8B96A5576E}"/>
              </a:ext>
            </a:extLst>
          </p:cNvPr>
          <p:cNvPicPr/>
          <p:nvPr/>
        </p:nvPicPr>
        <p:blipFill>
          <a:blip r:embed="rId2"/>
          <a:stretch>
            <a:fillRect/>
          </a:stretch>
        </p:blipFill>
        <p:spPr>
          <a:xfrm>
            <a:off x="6276132" y="1916832"/>
            <a:ext cx="2544340" cy="3672408"/>
          </a:xfrm>
          <a:prstGeom prst="rect">
            <a:avLst/>
          </a:prstGeom>
        </p:spPr>
      </p:pic>
    </p:spTree>
    <p:extLst>
      <p:ext uri="{BB962C8B-B14F-4D97-AF65-F5344CB8AC3E}">
        <p14:creationId xmlns:p14="http://schemas.microsoft.com/office/powerpoint/2010/main" val="1792406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3635896" y="548680"/>
            <a:ext cx="4824536" cy="5180905"/>
          </a:xfrm>
          <a:prstGeom prst="rect">
            <a:avLst/>
          </a:prstGeom>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80"/>
              </a:lnSpc>
              <a:spcBef>
                <a:spcPct val="0"/>
              </a:spcBef>
            </a:pPr>
            <a:r>
              <a:rPr lang="en-US" sz="3600" dirty="0" err="1" smtClean="0">
                <a:solidFill>
                  <a:srgbClr val="000000"/>
                </a:solidFill>
                <a:latin typeface="Acherus Grotesque Bold"/>
              </a:rPr>
              <a:t>Siz</a:t>
            </a:r>
            <a:r>
              <a:rPr lang="tr-TR" sz="3600" dirty="0">
                <a:solidFill>
                  <a:srgbClr val="000000"/>
                </a:solidFill>
                <a:latin typeface="Acherus Grotesque Bold"/>
              </a:rPr>
              <a:t> </a:t>
            </a:r>
            <a:r>
              <a:rPr lang="en-US" sz="3600" dirty="0" err="1" smtClean="0">
                <a:solidFill>
                  <a:srgbClr val="000000"/>
                </a:solidFill>
                <a:latin typeface="Acherus Grotesque Bold"/>
              </a:rPr>
              <a:t>çatışma</a:t>
            </a:r>
            <a:r>
              <a:rPr lang="en-US" sz="3600" dirty="0" smtClean="0">
                <a:solidFill>
                  <a:srgbClr val="000000"/>
                </a:solidFill>
                <a:latin typeface="Acherus Grotesque Bold"/>
              </a:rPr>
              <a:t> </a:t>
            </a:r>
            <a:r>
              <a:rPr lang="en-US" sz="3600" dirty="0" err="1">
                <a:solidFill>
                  <a:srgbClr val="000000"/>
                </a:solidFill>
                <a:latin typeface="Acherus Grotesque Bold"/>
              </a:rPr>
              <a:t>çözerken</a:t>
            </a:r>
            <a:r>
              <a:rPr lang="en-US" sz="3600" dirty="0">
                <a:solidFill>
                  <a:srgbClr val="000000"/>
                </a:solidFill>
                <a:latin typeface="Acherus Grotesque Bold"/>
              </a:rPr>
              <a:t> </a:t>
            </a:r>
            <a:r>
              <a:rPr lang="en-US" sz="3600" dirty="0" err="1" smtClean="0">
                <a:solidFill>
                  <a:srgbClr val="000000"/>
                </a:solidFill>
                <a:latin typeface="Acherus Grotesque Bold"/>
              </a:rPr>
              <a:t>bu</a:t>
            </a:r>
            <a:r>
              <a:rPr lang="tr-TR" sz="3600" dirty="0">
                <a:solidFill>
                  <a:srgbClr val="000000"/>
                </a:solidFill>
                <a:latin typeface="Acherus Grotesque Bold"/>
              </a:rPr>
              <a:t> </a:t>
            </a:r>
            <a:r>
              <a:rPr lang="en-US" sz="3600" dirty="0" err="1" smtClean="0">
                <a:solidFill>
                  <a:srgbClr val="000000"/>
                </a:solidFill>
                <a:latin typeface="Acherus Grotesque Bold"/>
              </a:rPr>
              <a:t>yollardan</a:t>
            </a:r>
            <a:r>
              <a:rPr lang="en-US" sz="3600" dirty="0" smtClean="0">
                <a:solidFill>
                  <a:srgbClr val="000000"/>
                </a:solidFill>
                <a:latin typeface="Acherus Grotesque Bold"/>
              </a:rPr>
              <a:t> </a:t>
            </a:r>
            <a:r>
              <a:rPr lang="en-US" sz="3600" dirty="0" err="1">
                <a:solidFill>
                  <a:srgbClr val="000000"/>
                </a:solidFill>
                <a:latin typeface="Acherus Grotesque Bold"/>
              </a:rPr>
              <a:t>hangilerini</a:t>
            </a:r>
            <a:r>
              <a:rPr lang="en-US" sz="3600" dirty="0">
                <a:solidFill>
                  <a:srgbClr val="000000"/>
                </a:solidFill>
                <a:latin typeface="Acherus Grotesque Bold"/>
              </a:rPr>
              <a:t> </a:t>
            </a:r>
            <a:r>
              <a:rPr lang="en-US" sz="3600" dirty="0" err="1">
                <a:solidFill>
                  <a:srgbClr val="000000"/>
                </a:solidFill>
                <a:latin typeface="Acherus Grotesque Bold"/>
              </a:rPr>
              <a:t>daha</a:t>
            </a:r>
            <a:r>
              <a:rPr lang="en-US" sz="3600" dirty="0">
                <a:solidFill>
                  <a:srgbClr val="000000"/>
                </a:solidFill>
                <a:latin typeface="Acherus Grotesque Bold"/>
              </a:rPr>
              <a:t> </a:t>
            </a:r>
            <a:r>
              <a:rPr lang="en-US" sz="3600" dirty="0" err="1">
                <a:solidFill>
                  <a:srgbClr val="000000"/>
                </a:solidFill>
                <a:latin typeface="Acherus Grotesque Bold"/>
              </a:rPr>
              <a:t>sıklıkla</a:t>
            </a:r>
            <a:r>
              <a:rPr lang="en-US" sz="3600" dirty="0">
                <a:solidFill>
                  <a:srgbClr val="000000"/>
                </a:solidFill>
                <a:latin typeface="Acherus Grotesque Bold"/>
              </a:rPr>
              <a:t> </a:t>
            </a:r>
            <a:r>
              <a:rPr lang="en-US" sz="3600" dirty="0" err="1" smtClean="0">
                <a:solidFill>
                  <a:srgbClr val="000000"/>
                </a:solidFill>
                <a:latin typeface="Acherus Grotesque Bold"/>
              </a:rPr>
              <a:t>kullanıyorsunuz</a:t>
            </a:r>
            <a:r>
              <a:rPr lang="tr-TR" sz="3600" dirty="0" smtClean="0">
                <a:solidFill>
                  <a:srgbClr val="000000"/>
                </a:solidFill>
                <a:latin typeface="Acherus Grotesque Bold"/>
              </a:rPr>
              <a:t> ?</a:t>
            </a:r>
            <a:endParaRPr lang="en-US" sz="3600" dirty="0">
              <a:solidFill>
                <a:srgbClr val="000000"/>
              </a:solidFill>
              <a:latin typeface="Acherus Grotesque Bold"/>
            </a:endParaRPr>
          </a:p>
        </p:txBody>
      </p:sp>
      <p:pic>
        <p:nvPicPr>
          <p:cNvPr id="5" name="Picture 3"/>
          <p:cNvPicPr>
            <a:picLocks noChangeAspect="1"/>
          </p:cNvPicPr>
          <p:nvPr/>
        </p:nvPicPr>
        <p:blipFill>
          <a:blip r:embed="rId2"/>
          <a:srcRect/>
          <a:stretch>
            <a:fillRect/>
          </a:stretch>
        </p:blipFill>
        <p:spPr>
          <a:xfrm>
            <a:off x="467544" y="1268760"/>
            <a:ext cx="2931800" cy="3664750"/>
          </a:xfrm>
          <a:prstGeom prst="rect">
            <a:avLst/>
          </a:prstGeom>
        </p:spPr>
      </p:pic>
    </p:spTree>
    <p:extLst>
      <p:ext uri="{BB962C8B-B14F-4D97-AF65-F5344CB8AC3E}">
        <p14:creationId xmlns:p14="http://schemas.microsoft.com/office/powerpoint/2010/main" val="575702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43608" y="1196752"/>
            <a:ext cx="7416824" cy="4154984"/>
          </a:xfrm>
          <a:prstGeom prst="rect">
            <a:avLst/>
          </a:prstGeom>
          <a:noFill/>
        </p:spPr>
        <p:txBody>
          <a:bodyPr wrap="square" lIns="91440" tIns="45720" rIns="91440" bIns="45720">
            <a:spAutoFit/>
          </a:bodyPr>
          <a:lstStyle/>
          <a:p>
            <a:pPr algn="ctr"/>
            <a: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DİNLEDİĞİNİZ </a:t>
            </a:r>
          </a:p>
          <a:p>
            <a:pPr algn="ctr"/>
            <a: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İÇİN </a:t>
            </a:r>
          </a:p>
          <a:p>
            <a:pPr algn="ctr"/>
            <a: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TEŞEKKÜRLER </a:t>
            </a:r>
            <a: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sym typeface="Wingdings" panose="05000000000000000000" pitchFamily="2" charset="2"/>
              </a:rPr>
              <a:t></a:t>
            </a:r>
            <a:endParaRPr lang="tr-TR"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855142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ÇATIŞMA NEDİR?</a:t>
            </a:r>
            <a:endParaRPr lang="tr-TR" dirty="0"/>
          </a:p>
        </p:txBody>
      </p:sp>
      <p:sp>
        <p:nvSpPr>
          <p:cNvPr id="3" name="İçerik Yer Tutucusu 2"/>
          <p:cNvSpPr>
            <a:spLocks noGrp="1"/>
          </p:cNvSpPr>
          <p:nvPr>
            <p:ph sz="quarter" idx="1"/>
          </p:nvPr>
        </p:nvSpPr>
        <p:spPr>
          <a:xfrm>
            <a:off x="395536" y="4221088"/>
            <a:ext cx="8229600" cy="2260847"/>
          </a:xfrm>
        </p:spPr>
        <p:txBody>
          <a:bodyPr>
            <a:normAutofit/>
          </a:bodyPr>
          <a:lstStyle/>
          <a:p>
            <a:r>
              <a:rPr lang="tr-TR" dirty="0"/>
              <a:t>İnsanlar arası çatışma; bir ya da daha fazla kişinin istekleri, çıkarları, değerleri, inançları ya da gereksinimleri farklı olduğunda ya da çeliştiğinde, ortaya anlaşmazlık çıkması ya da gerginlik yaşanması durumudur (</a:t>
            </a:r>
            <a:r>
              <a:rPr lang="tr-TR" dirty="0" err="1"/>
              <a:t>Deutsch</a:t>
            </a:r>
            <a:r>
              <a:rPr lang="tr-TR" dirty="0"/>
              <a:t>, 1973</a:t>
            </a:r>
            <a:r>
              <a:rPr lang="tr-TR" dirty="0" smtClean="0"/>
              <a:t>).</a:t>
            </a:r>
            <a:endParaRPr lang="tr-TR" dirty="0"/>
          </a:p>
        </p:txBody>
      </p:sp>
      <p:sp>
        <p:nvSpPr>
          <p:cNvPr id="4" name="AutoShape 2" descr="https://www.atlascozum.com/wp-content/uploads/2020/05/bakis-acisi_442959.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https://www.atlascozum.com/wp-content/uploads/2020/05/bakis-acisi_442959.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https://www.atlascozum.com/wp-content/uploads/2020/05/bakis-acisi_442959.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1340766"/>
            <a:ext cx="3024336" cy="2713801"/>
          </a:xfrm>
          <a:prstGeom prst="rect">
            <a:avLst/>
          </a:prstGeom>
        </p:spPr>
      </p:pic>
    </p:spTree>
    <p:extLst>
      <p:ext uri="{BB962C8B-B14F-4D97-AF65-F5344CB8AC3E}">
        <p14:creationId xmlns:p14="http://schemas.microsoft.com/office/powerpoint/2010/main" val="4102386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ÇATIŞMAYI ORTAYA ÇIKARAN NEDENLER NELERDİR?</a:t>
            </a:r>
            <a:endParaRPr lang="tr-TR" dirty="0"/>
          </a:p>
        </p:txBody>
      </p:sp>
      <p:sp>
        <p:nvSpPr>
          <p:cNvPr id="3" name="İçerik Yer Tutucusu 2"/>
          <p:cNvSpPr>
            <a:spLocks noGrp="1"/>
          </p:cNvSpPr>
          <p:nvPr>
            <p:ph sz="quarter" idx="1"/>
          </p:nvPr>
        </p:nvSpPr>
        <p:spPr>
          <a:xfrm>
            <a:off x="4185976" y="1772816"/>
            <a:ext cx="4629200" cy="4565103"/>
          </a:xfrm>
        </p:spPr>
        <p:txBody>
          <a:bodyPr/>
          <a:lstStyle/>
          <a:p>
            <a:endParaRPr lang="tr-TR" dirty="0" smtClean="0"/>
          </a:p>
          <a:p>
            <a:r>
              <a:rPr lang="tr-TR" dirty="0" smtClean="0"/>
              <a:t>Kişiler arasındaki iletişim çatışmalarının niteliğini belirleyen iki temel faktör vardır.</a:t>
            </a:r>
          </a:p>
          <a:p>
            <a:pPr marL="0" indent="0">
              <a:buNone/>
            </a:pPr>
            <a:r>
              <a:rPr lang="tr-TR" dirty="0" smtClean="0"/>
              <a:t>     a) Başlangıç Faktörleri</a:t>
            </a:r>
          </a:p>
          <a:p>
            <a:pPr marL="0" indent="0">
              <a:buNone/>
            </a:pPr>
            <a:r>
              <a:rPr lang="tr-TR" dirty="0"/>
              <a:t> </a:t>
            </a:r>
            <a:r>
              <a:rPr lang="tr-TR" dirty="0" smtClean="0"/>
              <a:t>    b) Sonuç Faktörleri</a:t>
            </a:r>
            <a:endParaRPr lang="tr-TR" dirty="0"/>
          </a:p>
        </p:txBody>
      </p:sp>
      <p:pic>
        <p:nvPicPr>
          <p:cNvPr id="3074" name="Picture 2" descr="Baltaş Grubu - İş Hayatında Çatış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709340" cy="247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18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BAŞLANGIÇ FAKTÖRLERİ</a:t>
            </a:r>
            <a:endParaRPr lang="tr-TR" dirty="0"/>
          </a:p>
        </p:txBody>
      </p:sp>
      <p:sp>
        <p:nvSpPr>
          <p:cNvPr id="3" name="İçerik Yer Tutucusu 2"/>
          <p:cNvSpPr>
            <a:spLocks noGrp="1"/>
          </p:cNvSpPr>
          <p:nvPr>
            <p:ph sz="quarter" idx="1"/>
          </p:nvPr>
        </p:nvSpPr>
        <p:spPr>
          <a:xfrm>
            <a:off x="457200" y="1600200"/>
            <a:ext cx="4330824" cy="4525963"/>
          </a:xfrm>
        </p:spPr>
        <p:txBody>
          <a:bodyPr/>
          <a:lstStyle/>
          <a:p>
            <a:endParaRPr lang="tr-TR" dirty="0" smtClean="0"/>
          </a:p>
          <a:p>
            <a:r>
              <a:rPr lang="tr-TR" dirty="0" smtClean="0"/>
              <a:t>Başlangıç Faktörleri  , Sonuç Faktörlerinin temelinde yer alan ve iletişim çatışmalarının asıl nedenini oluşturan faktörlerdir.</a:t>
            </a:r>
            <a:endParaRPr lang="tr-TR" dirty="0"/>
          </a:p>
        </p:txBody>
      </p:sp>
      <p:pic>
        <p:nvPicPr>
          <p:cNvPr id="4098" name="Picture 2" descr="İş Yerinde Çatışma | Elemanuzman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692" y="1988840"/>
            <a:ext cx="3844249" cy="288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3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BAŞLANGIÇ FAKTÖRLERİ NELERDİR ?</a:t>
            </a:r>
            <a:endParaRPr lang="tr-TR" dirty="0"/>
          </a:p>
        </p:txBody>
      </p:sp>
      <p:sp>
        <p:nvSpPr>
          <p:cNvPr id="3" name="İçerik Yer Tutucusu 2"/>
          <p:cNvSpPr>
            <a:spLocks noGrp="1"/>
          </p:cNvSpPr>
          <p:nvPr>
            <p:ph sz="quarter" idx="1"/>
          </p:nvPr>
        </p:nvSpPr>
        <p:spPr>
          <a:xfrm>
            <a:off x="457200" y="1340768"/>
            <a:ext cx="3898776" cy="5256584"/>
          </a:xfrm>
        </p:spPr>
        <p:txBody>
          <a:bodyPr>
            <a:normAutofit lnSpcReduction="10000"/>
          </a:bodyPr>
          <a:lstStyle/>
          <a:p>
            <a:endParaRPr lang="tr-TR" dirty="0" smtClean="0"/>
          </a:p>
          <a:p>
            <a:r>
              <a:rPr lang="tr-TR" dirty="0" smtClean="0"/>
              <a:t>Biliş</a:t>
            </a:r>
          </a:p>
          <a:p>
            <a:r>
              <a:rPr lang="tr-TR" dirty="0" smtClean="0"/>
              <a:t>Algı</a:t>
            </a:r>
          </a:p>
          <a:p>
            <a:r>
              <a:rPr lang="tr-TR" dirty="0" smtClean="0"/>
              <a:t>Duygu</a:t>
            </a:r>
          </a:p>
          <a:p>
            <a:r>
              <a:rPr lang="tr-TR" dirty="0" smtClean="0"/>
              <a:t>Bilinçdışı</a:t>
            </a:r>
          </a:p>
          <a:p>
            <a:r>
              <a:rPr lang="tr-TR" dirty="0" smtClean="0"/>
              <a:t>İhtiyaçlar</a:t>
            </a:r>
          </a:p>
          <a:p>
            <a:r>
              <a:rPr lang="tr-TR" dirty="0" smtClean="0"/>
              <a:t>İletişim Becerisi</a:t>
            </a:r>
          </a:p>
          <a:p>
            <a:r>
              <a:rPr lang="tr-TR" dirty="0" smtClean="0"/>
              <a:t>Kişisel Faktörler</a:t>
            </a:r>
          </a:p>
          <a:p>
            <a:r>
              <a:rPr lang="tr-TR" dirty="0" smtClean="0"/>
              <a:t>Kültürel Faktörler</a:t>
            </a:r>
          </a:p>
          <a:p>
            <a:r>
              <a:rPr lang="tr-TR" dirty="0" smtClean="0"/>
              <a:t>Roller</a:t>
            </a:r>
          </a:p>
          <a:p>
            <a:r>
              <a:rPr lang="tr-TR" dirty="0" smtClean="0"/>
              <a:t>Sosyal ve Fiziksel Çevre</a:t>
            </a:r>
          </a:p>
          <a:p>
            <a:r>
              <a:rPr lang="tr-TR" dirty="0" smtClean="0"/>
              <a:t>Mesajın Niteliği</a:t>
            </a:r>
            <a:endParaRPr lang="tr-TR" dirty="0"/>
          </a:p>
        </p:txBody>
      </p:sp>
      <p:pic>
        <p:nvPicPr>
          <p:cNvPr id="1026" name="Picture 2" descr="Almanya&amp;#39;da Çatışma Çözümü Eğitimine Katılmaya Hak Kazanan Adaylar | Duyuru  | GENÇAREL - Gençlik Çalışmaları Merkez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204863"/>
            <a:ext cx="4320480" cy="274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709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 FAKTÖRLERİ NELERDİR ?</a:t>
            </a:r>
            <a:endParaRPr lang="tr-TR" dirty="0"/>
          </a:p>
        </p:txBody>
      </p:sp>
      <p:sp>
        <p:nvSpPr>
          <p:cNvPr id="3" name="İçerik Yer Tutucusu 2"/>
          <p:cNvSpPr>
            <a:spLocks noGrp="1"/>
          </p:cNvSpPr>
          <p:nvPr>
            <p:ph sz="quarter" idx="1"/>
          </p:nvPr>
        </p:nvSpPr>
        <p:spPr>
          <a:xfrm>
            <a:off x="457200" y="1600200"/>
            <a:ext cx="5338936" cy="4525963"/>
          </a:xfrm>
        </p:spPr>
        <p:txBody>
          <a:bodyPr/>
          <a:lstStyle/>
          <a:p>
            <a:r>
              <a:rPr lang="tr-TR" dirty="0" smtClean="0"/>
              <a:t>Kişinin kendine bakış açısı</a:t>
            </a:r>
          </a:p>
          <a:p>
            <a:r>
              <a:rPr lang="tr-TR" dirty="0" smtClean="0"/>
              <a:t>Kişinin karşısındakine bakış açısı</a:t>
            </a:r>
          </a:p>
          <a:p>
            <a:r>
              <a:rPr lang="tr-TR" dirty="0" smtClean="0"/>
              <a:t>Kişinin kendisine gönderilen mesaja bakış açısı</a:t>
            </a:r>
          </a:p>
          <a:p>
            <a:r>
              <a:rPr lang="tr-TR" dirty="0" smtClean="0"/>
              <a:t>Kişinin iletişim becerisi/iletişim stili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556792"/>
            <a:ext cx="2448272" cy="4521042"/>
          </a:xfrm>
          <a:prstGeom prst="rect">
            <a:avLst/>
          </a:prstGeom>
          <a:ln>
            <a:noFill/>
          </a:ln>
          <a:effectLst>
            <a:softEdge rad="112500"/>
          </a:effectLst>
        </p:spPr>
      </p:pic>
    </p:spTree>
    <p:extLst>
      <p:ext uri="{BB962C8B-B14F-4D97-AF65-F5344CB8AC3E}">
        <p14:creationId xmlns:p14="http://schemas.microsoft.com/office/powerpoint/2010/main" val="280985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ÇATIŞMA ÇÖZÜM YOLLARI</a:t>
            </a:r>
            <a:endParaRPr lang="tr-TR" dirty="0"/>
          </a:p>
        </p:txBody>
      </p:sp>
      <p:sp>
        <p:nvSpPr>
          <p:cNvPr id="3" name="İçerik Yer Tutucusu 2"/>
          <p:cNvSpPr>
            <a:spLocks noGrp="1"/>
          </p:cNvSpPr>
          <p:nvPr>
            <p:ph sz="quarter" idx="1"/>
          </p:nvPr>
        </p:nvSpPr>
        <p:spPr>
          <a:xfrm>
            <a:off x="683568" y="1916832"/>
            <a:ext cx="5616624" cy="4277072"/>
          </a:xfrm>
        </p:spPr>
        <p:txBody>
          <a:bodyPr>
            <a:normAutofit/>
          </a:bodyPr>
          <a:lstStyle/>
          <a:p>
            <a:r>
              <a:rPr lang="tr-TR" sz="6000" dirty="0" smtClean="0"/>
              <a:t>Etkin dinleme</a:t>
            </a:r>
          </a:p>
          <a:p>
            <a:r>
              <a:rPr lang="tr-TR" sz="6000" dirty="0" smtClean="0"/>
              <a:t>Empati</a:t>
            </a:r>
          </a:p>
          <a:p>
            <a:r>
              <a:rPr lang="tr-TR" sz="6000" dirty="0" smtClean="0"/>
              <a:t>Ben dili</a:t>
            </a:r>
            <a:endParaRPr lang="tr-TR" sz="6000" dirty="0"/>
          </a:p>
        </p:txBody>
      </p:sp>
      <p:pic>
        <p:nvPicPr>
          <p:cNvPr id="3074" name="Picture 2" descr="Soru İşaretinin Kullanıldığı Yerler ( ? ) | Haberler &amp;gt; Noktalama İşaret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245443"/>
            <a:ext cx="3312368" cy="329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74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ETKİN DİNLEME</a:t>
            </a:r>
            <a:endParaRPr lang="tr-TR" dirty="0"/>
          </a:p>
        </p:txBody>
      </p:sp>
      <p:sp>
        <p:nvSpPr>
          <p:cNvPr id="3" name="İçerik Yer Tutucusu 2"/>
          <p:cNvSpPr>
            <a:spLocks noGrp="1"/>
          </p:cNvSpPr>
          <p:nvPr>
            <p:ph sz="quarter" idx="1"/>
          </p:nvPr>
        </p:nvSpPr>
        <p:spPr>
          <a:xfrm>
            <a:off x="457200" y="3140968"/>
            <a:ext cx="8229600" cy="2985195"/>
          </a:xfrm>
        </p:spPr>
        <p:txBody>
          <a:bodyPr>
            <a:normAutofit/>
          </a:bodyPr>
          <a:lstStyle/>
          <a:p>
            <a:r>
              <a:rPr lang="tr-TR" dirty="0"/>
              <a:t>Etkin dinleme, iletişim sürecinin önemli bir parçasıdır. Dinleme, dinamik bir süreçtir; duruşta ve ifadelerde algılanabilir dikkat ve ilgi anlamına gelir. Dinleyici tarafından bir mesaj tam olarak duyulup saklanana kadar iletişim gerçekleşmemiş olur. Konuşma ve dinleme birlikte yürür ve sözlü iletişim düzgün dinleme olmadan etkili olamaz.</a:t>
            </a:r>
          </a:p>
        </p:txBody>
      </p:sp>
      <p:sp>
        <p:nvSpPr>
          <p:cNvPr id="4" name="AutoShape 2" descr="https://www.sayginnlp.com/wp-content/uploads/2018/07/etkili-dinlemenin-onundeki-engell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6" descr="Etkin Dinleme - mutlu aile mutlu çoc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340768"/>
            <a:ext cx="3615953" cy="158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9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221</TotalTime>
  <Words>685</Words>
  <Application>Microsoft Office PowerPoint</Application>
  <PresentationFormat>Ekran Gösterisi (4:3)</PresentationFormat>
  <Paragraphs>121</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Cumba</vt:lpstr>
      <vt:lpstr>ÇATIŞMA ÇÖZME BECERİLERİLERİ</vt:lpstr>
      <vt:lpstr>İLETİŞİM NEDİR ?</vt:lpstr>
      <vt:lpstr>ÇATIŞMA NEDİR?</vt:lpstr>
      <vt:lpstr>ÇATIŞMAYI ORTAYA ÇIKARAN NEDENLER NELERDİR?</vt:lpstr>
      <vt:lpstr>BAŞLANGIÇ FAKTÖRLERİ</vt:lpstr>
      <vt:lpstr>BAŞLANGIÇ FAKTÖRLERİ NELERDİR ?</vt:lpstr>
      <vt:lpstr>SONUÇ FAKTÖRLERİ NELERDİR ?</vt:lpstr>
      <vt:lpstr>ÇATIŞMA ÇÖZÜM YOLLARI</vt:lpstr>
      <vt:lpstr>ETKİN DİNLEME</vt:lpstr>
      <vt:lpstr>EMPATİ</vt:lpstr>
      <vt:lpstr>BEN DİLİ</vt:lpstr>
      <vt:lpstr>PowerPoint Sunusu</vt:lpstr>
      <vt:lpstr>ÇATIŞMA ÇÖZME EYLEM BASAMAKLARI</vt:lpstr>
      <vt:lpstr>ÇATIŞMA ÇÖZME STRATEJİLERİ</vt:lpstr>
      <vt:lpstr>PowerPoint Sunusu</vt:lpstr>
      <vt:lpstr>PowerPoint Sunusu</vt:lpstr>
      <vt:lpstr>PowerPoint Sunusu</vt:lpstr>
      <vt:lpstr>KAPLUMBAĞA TAKTİĞİ (Kaçınma)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ÇATIŞMA ÇÖZME BECERİLERİLERİ</dc:title>
  <dc:creator>Salon</dc:creator>
  <cp:lastModifiedBy>Salon</cp:lastModifiedBy>
  <cp:revision>30</cp:revision>
  <dcterms:created xsi:type="dcterms:W3CDTF">2021-09-16T07:15:36Z</dcterms:created>
  <dcterms:modified xsi:type="dcterms:W3CDTF">2021-09-20T07:47:55Z</dcterms:modified>
</cp:coreProperties>
</file>