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9" r:id="rId7"/>
    <p:sldId id="270" r:id="rId8"/>
    <p:sldId id="273" r:id="rId9"/>
    <p:sldId id="261" r:id="rId10"/>
    <p:sldId id="271" r:id="rId11"/>
    <p:sldId id="272" r:id="rId12"/>
    <p:sldId id="262" r:id="rId13"/>
    <p:sldId id="263" r:id="rId14"/>
    <p:sldId id="264" r:id="rId15"/>
    <p:sldId id="274" r:id="rId16"/>
    <p:sldId id="265" r:id="rId17"/>
    <p:sldId id="266" r:id="rId18"/>
    <p:sldId id="267" r:id="rId19"/>
    <p:sldId id="268"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22.09.2021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22.09.2021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22.09.2021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3720DD-5B6D-40BF-8493-A6B52D484E6B}" type="datetimeFigureOut">
              <a:rPr lang="tr-TR" smtClean="0"/>
              <a:t>22.09.2021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22.09.2021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22.09.2021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22.09.2021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22.09.2021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22.09.2021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22.09.2021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22.09.2021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23720DD-5B6D-40BF-8493-A6B52D484E6B}" type="datetimeFigureOut">
              <a:rPr lang="tr-TR" smtClean="0"/>
              <a:t>22.09.2021</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5003" y="980728"/>
            <a:ext cx="8424936" cy="2304256"/>
          </a:xfrm>
        </p:spPr>
        <p:txBody>
          <a:bodyPr/>
          <a:lstStyle/>
          <a:p>
            <a:pPr algn="ctr"/>
            <a:r>
              <a:rPr lang="tr-TR" dirty="0" smtClean="0"/>
              <a:t>BİLİNÇLİ TEKNOLOJİ KULLANIMI</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 y="3501008"/>
            <a:ext cx="8712076"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2352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9" y="4372168"/>
            <a:ext cx="7992888" cy="1721128"/>
          </a:xfrm>
        </p:spPr>
        <p:txBody>
          <a:bodyPr/>
          <a:lstStyle/>
          <a:p>
            <a:r>
              <a:rPr lang="tr-TR" dirty="0" smtClean="0"/>
              <a:t>Teknolojinin Olumlu Etkilerine bakacak olursak; </a:t>
            </a:r>
            <a:endParaRPr lang="tr-TR" dirty="0"/>
          </a:p>
        </p:txBody>
      </p:sp>
      <p:sp>
        <p:nvSpPr>
          <p:cNvPr id="3" name="İçerik Yer Tutucusu 2"/>
          <p:cNvSpPr>
            <a:spLocks noGrp="1"/>
          </p:cNvSpPr>
          <p:nvPr>
            <p:ph sz="quarter" idx="13"/>
          </p:nvPr>
        </p:nvSpPr>
        <p:spPr>
          <a:xfrm>
            <a:off x="683568" y="731520"/>
            <a:ext cx="7848872" cy="3474720"/>
          </a:xfrm>
        </p:spPr>
        <p:style>
          <a:lnRef idx="3">
            <a:schemeClr val="lt1"/>
          </a:lnRef>
          <a:fillRef idx="1">
            <a:schemeClr val="accent2"/>
          </a:fillRef>
          <a:effectRef idx="1">
            <a:schemeClr val="accent2"/>
          </a:effectRef>
          <a:fontRef idx="minor">
            <a:schemeClr val="lt1"/>
          </a:fontRef>
        </p:style>
        <p:txBody>
          <a:bodyPr>
            <a:normAutofit/>
          </a:bodyPr>
          <a:lstStyle/>
          <a:p>
            <a:r>
              <a:rPr lang="tr-TR" sz="2800" dirty="0" smtClean="0">
                <a:ln w="18415" cmpd="sng">
                  <a:solidFill>
                    <a:srgbClr val="FFFFFF"/>
                  </a:solidFill>
                  <a:prstDash val="solid"/>
                </a:ln>
                <a:solidFill>
                  <a:srgbClr val="FFFFFF"/>
                </a:solidFill>
                <a:latin typeface="Arial" panose="020B0604020202020204" pitchFamily="34" charset="0"/>
                <a:cs typeface="Arial" panose="020B0604020202020204" pitchFamily="34" charset="0"/>
              </a:rPr>
              <a:t>TEKNOLOJİNİN ZARARLI KULLANIMI SONUCUNDA BİRÇOK OLUMSUZ ETKİ İLE KARŞI KARŞIYA </a:t>
            </a:r>
            <a:r>
              <a:rPr lang="tr-TR" sz="2800" dirty="0">
                <a:ln w="18415" cmpd="sng">
                  <a:solidFill>
                    <a:srgbClr val="FFFFFF"/>
                  </a:solidFill>
                  <a:prstDash val="solid"/>
                </a:ln>
                <a:solidFill>
                  <a:srgbClr val="FFFFFF"/>
                </a:solidFill>
                <a:latin typeface="Arial" panose="020B0604020202020204" pitchFamily="34" charset="0"/>
                <a:cs typeface="Arial" panose="020B0604020202020204" pitchFamily="34" charset="0"/>
              </a:rPr>
              <a:t>OLDUĞUMUZU </a:t>
            </a:r>
            <a:r>
              <a:rPr lang="tr-TR" sz="2800" dirty="0" smtClean="0">
                <a:ln w="18415" cmpd="sng">
                  <a:solidFill>
                    <a:srgbClr val="FFFFFF"/>
                  </a:solidFill>
                  <a:prstDash val="solid"/>
                </a:ln>
                <a:solidFill>
                  <a:srgbClr val="FFFFFF"/>
                </a:solidFill>
                <a:latin typeface="Arial" panose="020B0604020202020204" pitchFamily="34" charset="0"/>
                <a:cs typeface="Arial" panose="020B0604020202020204" pitchFamily="34" charset="0"/>
              </a:rPr>
              <a:t>GÖRDÜK.FAKAT BİLİNÇLİ TEKNOLOJİ KULLANIMI İLE TEKNOLOJİNİN OLUMLU </a:t>
            </a:r>
            <a:r>
              <a:rPr lang="tr-TR" sz="2800" dirty="0">
                <a:ln w="18415" cmpd="sng">
                  <a:solidFill>
                    <a:srgbClr val="FFFFFF"/>
                  </a:solidFill>
                  <a:prstDash val="solid"/>
                </a:ln>
                <a:solidFill>
                  <a:srgbClr val="FFFFFF"/>
                </a:solidFill>
                <a:latin typeface="Arial" panose="020B0604020202020204" pitchFamily="34" charset="0"/>
                <a:cs typeface="Arial" panose="020B0604020202020204" pitchFamily="34" charset="0"/>
              </a:rPr>
              <a:t>ETKİLERİNDEN DE YARARLANMAK MÜMKÜN.</a:t>
            </a:r>
          </a:p>
        </p:txBody>
      </p:sp>
    </p:spTree>
    <p:extLst>
      <p:ext uri="{BB962C8B-B14F-4D97-AF65-F5344CB8AC3E}">
        <p14:creationId xmlns:p14="http://schemas.microsoft.com/office/powerpoint/2010/main" val="3112983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2975"/>
            <a:ext cx="9144000" cy="3645025"/>
          </a:xfrm>
          <a:prstGeom prst="rect">
            <a:avLst/>
          </a:prstGeom>
          <a:ln>
            <a:noFill/>
          </a:ln>
          <a:effectLst>
            <a:softEdge rad="112500"/>
          </a:effectLst>
        </p:spPr>
      </p:pic>
      <p:sp>
        <p:nvSpPr>
          <p:cNvPr id="7" name="İçerik Yer Tutucusu 2"/>
          <p:cNvSpPr>
            <a:spLocks noGrp="1"/>
          </p:cNvSpPr>
          <p:nvPr>
            <p:ph sz="quarter" idx="13"/>
          </p:nvPr>
        </p:nvSpPr>
        <p:spPr>
          <a:xfrm>
            <a:off x="0" y="0"/>
            <a:ext cx="9144000" cy="3212975"/>
          </a:xfrm>
        </p:spPr>
        <p:style>
          <a:lnRef idx="0">
            <a:schemeClr val="accent6"/>
          </a:lnRef>
          <a:fillRef idx="3">
            <a:schemeClr val="accent6"/>
          </a:fillRef>
          <a:effectRef idx="3">
            <a:schemeClr val="accent6"/>
          </a:effectRef>
          <a:fontRef idx="minor">
            <a:schemeClr val="lt1"/>
          </a:fontRef>
        </p:style>
        <p:txBody>
          <a:bodyPr>
            <a:normAutofit/>
          </a:bodyPr>
          <a:lstStyle/>
          <a:p>
            <a:pPr algn="ctr"/>
            <a:r>
              <a:rPr lang="tr-TR" dirty="0"/>
              <a:t>Görsel tercih ihtiyacına cevap verir.</a:t>
            </a:r>
          </a:p>
          <a:p>
            <a:pPr algn="ctr"/>
            <a:r>
              <a:rPr lang="tr-TR" dirty="0"/>
              <a:t>Seçim yapmaya imkan tanır.</a:t>
            </a:r>
          </a:p>
          <a:p>
            <a:pPr algn="ctr"/>
            <a:r>
              <a:rPr lang="tr-TR" dirty="0"/>
              <a:t>Düzenleme yapmak kolaydır.</a:t>
            </a:r>
          </a:p>
          <a:p>
            <a:pPr algn="ctr"/>
            <a:r>
              <a:rPr lang="tr-TR" dirty="0"/>
              <a:t>Anında geri bildirim ve memnuniyet sağlar.</a:t>
            </a:r>
          </a:p>
          <a:p>
            <a:pPr algn="ctr"/>
            <a:r>
              <a:rPr lang="tr-TR" dirty="0" smtClean="0"/>
              <a:t>İçerik </a:t>
            </a:r>
            <a:r>
              <a:rPr lang="tr-TR" dirty="0"/>
              <a:t>yaratma imkanları sağlar.</a:t>
            </a:r>
          </a:p>
          <a:p>
            <a:pPr algn="ctr"/>
            <a:r>
              <a:rPr lang="tr-TR" dirty="0"/>
              <a:t>Bilgiye anında erişim sağlar.</a:t>
            </a:r>
          </a:p>
          <a:p>
            <a:pPr algn="ctr"/>
            <a:r>
              <a:rPr lang="tr-TR" dirty="0"/>
              <a:t>Farklı öğrenme seçenekleri sağlar</a:t>
            </a:r>
          </a:p>
        </p:txBody>
      </p:sp>
    </p:spTree>
    <p:extLst>
      <p:ext uri="{BB962C8B-B14F-4D97-AF65-F5344CB8AC3E}">
        <p14:creationId xmlns:p14="http://schemas.microsoft.com/office/powerpoint/2010/main" val="332589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188640"/>
            <a:ext cx="6512511" cy="1143000"/>
          </a:xfrm>
        </p:spPr>
        <p:txBody>
          <a:bodyPr/>
          <a:lstStyle/>
          <a:p>
            <a:r>
              <a:rPr lang="tr-TR" dirty="0" smtClean="0"/>
              <a:t>NELER YAPMALIYIZ?</a:t>
            </a:r>
            <a:endParaRPr lang="tr-TR" dirty="0"/>
          </a:p>
        </p:txBody>
      </p:sp>
      <p:sp>
        <p:nvSpPr>
          <p:cNvPr id="3" name="İçerik Yer Tutucusu 2"/>
          <p:cNvSpPr>
            <a:spLocks noGrp="1"/>
          </p:cNvSpPr>
          <p:nvPr>
            <p:ph sz="quarter" idx="13"/>
          </p:nvPr>
        </p:nvSpPr>
        <p:spPr>
          <a:xfrm>
            <a:off x="539552" y="1196752"/>
            <a:ext cx="8136904" cy="4968552"/>
          </a:xfrm>
        </p:spPr>
        <p:txBody>
          <a:bodyPr>
            <a:normAutofit fontScale="92500" lnSpcReduction="10000"/>
          </a:bodyPr>
          <a:lstStyle/>
          <a:p>
            <a:r>
              <a:rPr lang="tr-TR" dirty="0"/>
              <a:t>Ders çalışırken </a:t>
            </a:r>
            <a:r>
              <a:rPr lang="tr-TR" dirty="0" smtClean="0"/>
              <a:t>telefonunuzun yanınızda </a:t>
            </a:r>
            <a:r>
              <a:rPr lang="tr-TR" dirty="0"/>
              <a:t>olması </a:t>
            </a:r>
            <a:r>
              <a:rPr lang="tr-TR" dirty="0" smtClean="0"/>
              <a:t>dersinize yoğunlaşmanızı zorlaştırabilir. </a:t>
            </a:r>
          </a:p>
          <a:p>
            <a:pPr marL="45720" indent="0">
              <a:buNone/>
            </a:pPr>
            <a:r>
              <a:rPr lang="tr-TR" dirty="0"/>
              <a:t> </a:t>
            </a:r>
            <a:r>
              <a:rPr lang="tr-TR" dirty="0" smtClean="0"/>
              <a:t> Sürekli </a:t>
            </a:r>
            <a:r>
              <a:rPr lang="tr-TR" dirty="0"/>
              <a:t>bakma ihtiyacı </a:t>
            </a:r>
            <a:r>
              <a:rPr lang="tr-TR" dirty="0" smtClean="0"/>
              <a:t>hissedebilir, bildirimler sizi   rahatsız edebilir ve </a:t>
            </a:r>
            <a:r>
              <a:rPr lang="tr-TR" dirty="0"/>
              <a:t>bu sebeple </a:t>
            </a:r>
            <a:r>
              <a:rPr lang="tr-TR" dirty="0" smtClean="0"/>
              <a:t>akademik performansınız </a:t>
            </a:r>
            <a:r>
              <a:rPr lang="tr-TR" dirty="0"/>
              <a:t>düşebilir</a:t>
            </a:r>
            <a:r>
              <a:rPr lang="tr-TR" dirty="0" smtClean="0"/>
              <a:t>.</a:t>
            </a:r>
          </a:p>
          <a:p>
            <a:pPr marL="45720" indent="0">
              <a:buNone/>
            </a:pPr>
            <a:endParaRPr lang="tr-TR" dirty="0"/>
          </a:p>
          <a:p>
            <a:pPr marL="45720" indent="0" algn="r">
              <a:buNone/>
            </a:pPr>
            <a:r>
              <a:rPr lang="tr-TR" dirty="0"/>
              <a:t>Her boş zamanınızı cep telefonunuzla,</a:t>
            </a:r>
          </a:p>
          <a:p>
            <a:pPr marL="45720" indent="0" algn="r">
              <a:buNone/>
            </a:pPr>
            <a:r>
              <a:rPr lang="tr-TR" dirty="0"/>
              <a:t>tablet veya bilgisayarla geçirmeyin.</a:t>
            </a:r>
          </a:p>
          <a:p>
            <a:pPr marL="45720" indent="0" algn="r">
              <a:buNone/>
            </a:pPr>
            <a:r>
              <a:rPr lang="tr-TR" dirty="0"/>
              <a:t>Boş zamanlarınızda başka şeyler de</a:t>
            </a:r>
          </a:p>
          <a:p>
            <a:pPr marL="45720" indent="0" algn="r">
              <a:buNone/>
            </a:pPr>
            <a:r>
              <a:rPr lang="tr-TR" dirty="0"/>
              <a:t>yapın ki, internet sizi esir almasın.</a:t>
            </a:r>
          </a:p>
          <a:p>
            <a:pPr marL="45720" indent="0" algn="r">
              <a:buNone/>
            </a:pPr>
            <a:r>
              <a:rPr lang="tr-TR" dirty="0"/>
              <a:t>Teknolojiye ayırmadığınız vakitler de</a:t>
            </a:r>
          </a:p>
          <a:p>
            <a:pPr marL="45720" indent="0" algn="r">
              <a:buNone/>
            </a:pPr>
            <a:r>
              <a:rPr lang="tr-TR" dirty="0"/>
              <a:t>olsun. Ailenizle, arkadaşlarınızla ya</a:t>
            </a:r>
          </a:p>
          <a:p>
            <a:pPr marL="45720" indent="0" algn="r">
              <a:buNone/>
            </a:pPr>
            <a:r>
              <a:rPr lang="tr-TR" dirty="0"/>
              <a:t>da kendinizle baş başa kalıp internet</a:t>
            </a:r>
          </a:p>
          <a:p>
            <a:pPr marL="45720" indent="0" algn="r">
              <a:buNone/>
            </a:pPr>
            <a:r>
              <a:rPr lang="tr-TR" dirty="0"/>
              <a:t>dışında da var olabileceğinizi hissedin</a:t>
            </a: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996952"/>
            <a:ext cx="3715244" cy="2880320"/>
          </a:xfrm>
          <a:prstGeom prst="ellipse">
            <a:avLst/>
          </a:prstGeom>
          <a:ln>
            <a:noFill/>
          </a:ln>
          <a:effectLst>
            <a:softEdge rad="112500"/>
          </a:effectLst>
        </p:spPr>
      </p:pic>
    </p:spTree>
    <p:extLst>
      <p:ext uri="{BB962C8B-B14F-4D97-AF65-F5344CB8AC3E}">
        <p14:creationId xmlns:p14="http://schemas.microsoft.com/office/powerpoint/2010/main" val="1532942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51520" y="116632"/>
            <a:ext cx="8712968" cy="6480720"/>
          </a:xfrm>
        </p:spPr>
        <p:txBody>
          <a:bodyPr>
            <a:normAutofit/>
          </a:bodyPr>
          <a:lstStyle/>
          <a:p>
            <a:pPr marL="45720" indent="0">
              <a:buNone/>
            </a:pPr>
            <a:endParaRPr lang="tr-TR" dirty="0" smtClean="0"/>
          </a:p>
          <a:p>
            <a:pPr marL="45720" indent="0">
              <a:buNone/>
            </a:pPr>
            <a:endParaRPr lang="tr-TR" dirty="0"/>
          </a:p>
          <a:p>
            <a:pPr marL="45720" indent="0">
              <a:buNone/>
            </a:pPr>
            <a:r>
              <a:rPr lang="tr-TR" dirty="0" smtClean="0"/>
              <a:t>Arkadaşlarınız </a:t>
            </a:r>
            <a:r>
              <a:rPr lang="tr-TR" dirty="0"/>
              <a:t>ile iletişim </a:t>
            </a:r>
            <a:r>
              <a:rPr lang="tr-TR" dirty="0" smtClean="0"/>
              <a:t>kurarken sadece </a:t>
            </a:r>
            <a:r>
              <a:rPr lang="tr-TR" dirty="0"/>
              <a:t>sanal ortamları </a:t>
            </a:r>
            <a:r>
              <a:rPr lang="tr-TR" dirty="0" smtClean="0"/>
              <a:t>tercih etmeyin</a:t>
            </a:r>
            <a:r>
              <a:rPr lang="tr-TR" dirty="0"/>
              <a:t>. Çünkü kendinizi </a:t>
            </a:r>
            <a:r>
              <a:rPr lang="tr-TR" dirty="0" smtClean="0"/>
              <a:t>ifade etme, jest </a:t>
            </a:r>
            <a:r>
              <a:rPr lang="tr-TR" dirty="0"/>
              <a:t>ve mimikleri </a:t>
            </a:r>
            <a:r>
              <a:rPr lang="tr-TR" dirty="0" smtClean="0"/>
              <a:t>kullanma gibi </a:t>
            </a:r>
            <a:r>
              <a:rPr lang="tr-TR" dirty="0"/>
              <a:t>bazı sosyal </a:t>
            </a:r>
            <a:r>
              <a:rPr lang="tr-TR" dirty="0" smtClean="0"/>
              <a:t>becerilerinizin gelişmemesine </a:t>
            </a:r>
            <a:r>
              <a:rPr lang="tr-TR" dirty="0"/>
              <a:t>sebep </a:t>
            </a:r>
            <a:r>
              <a:rPr lang="tr-TR" dirty="0" smtClean="0"/>
              <a:t>olabilir. </a:t>
            </a: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smtClean="0"/>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2348880"/>
            <a:ext cx="7632848" cy="3528392"/>
          </a:xfrm>
          <a:prstGeom prst="rect">
            <a:avLst/>
          </a:prstGeom>
          <a:ln>
            <a:noFill/>
          </a:ln>
          <a:effectLst>
            <a:softEdge rad="112500"/>
          </a:effectLst>
        </p:spPr>
      </p:pic>
    </p:spTree>
    <p:extLst>
      <p:ext uri="{BB962C8B-B14F-4D97-AF65-F5344CB8AC3E}">
        <p14:creationId xmlns:p14="http://schemas.microsoft.com/office/powerpoint/2010/main" val="53745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68210" y="1412776"/>
            <a:ext cx="5688632" cy="3744416"/>
          </a:xfrm>
        </p:spPr>
        <p:txBody>
          <a:bodyPr>
            <a:normAutofit/>
          </a:bodyPr>
          <a:lstStyle/>
          <a:p>
            <a:pPr>
              <a:lnSpc>
                <a:spcPct val="150000"/>
              </a:lnSpc>
            </a:pPr>
            <a:r>
              <a:rPr lang="tr-TR" dirty="0"/>
              <a:t>Arkadaşlarınızla sadece internette değil yüz yüze iletişim kurabileceğiniz ve paylaşım yapabileceğiniz ortamlarda da buluşmaya çalışın. Yüz yüzeyken oyunların daha heyecanlı, sohbetlerinizin daha neşeli olduğunu göreceksiniz.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6842" y="1700808"/>
            <a:ext cx="3187158" cy="280831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201863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899592" y="3789039"/>
            <a:ext cx="7416824" cy="2016225"/>
          </a:xfrm>
        </p:spPr>
        <p:txBody>
          <a:bodyPr/>
          <a:lstStyle/>
          <a:p>
            <a:r>
              <a:rPr lang="tr-TR" dirty="0"/>
              <a:t>Sanal ortamlarda geçirdiğiniz zaman ile ilgili aileleriniz ile konuşun. Sanal ortamdaki arkadaşlarınızı, oynadığınız oyunları ve oyunlarda geldiğiniz seviyeyi aileleriniz ile </a:t>
            </a:r>
            <a:r>
              <a:rPr lang="tr-TR" dirty="0" smtClean="0"/>
              <a:t>paylaşın</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476672"/>
            <a:ext cx="4032448" cy="2906269"/>
          </a:xfrm>
          <a:prstGeom prst="ellipse">
            <a:avLst/>
          </a:prstGeom>
          <a:ln>
            <a:noFill/>
          </a:ln>
          <a:effectLst>
            <a:softEdge rad="112500"/>
          </a:effectLst>
        </p:spPr>
      </p:pic>
    </p:spTree>
    <p:extLst>
      <p:ext uri="{BB962C8B-B14F-4D97-AF65-F5344CB8AC3E}">
        <p14:creationId xmlns:p14="http://schemas.microsoft.com/office/powerpoint/2010/main" val="3039329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548680"/>
            <a:ext cx="8280920" cy="1512168"/>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lgn="ctr">
              <a:buNone/>
            </a:pPr>
            <a:r>
              <a:rPr lang="tr-TR"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İNTERNETİN GÜVENLİ KULLANIMI</a:t>
            </a:r>
            <a:endParaRPr lang="tr-TR"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İçerik Yer Tutucusu 2"/>
          <p:cNvSpPr>
            <a:spLocks noGrp="1"/>
          </p:cNvSpPr>
          <p:nvPr>
            <p:ph sz="quarter" idx="13"/>
          </p:nvPr>
        </p:nvSpPr>
        <p:spPr>
          <a:xfrm>
            <a:off x="611560" y="2708920"/>
            <a:ext cx="7992888" cy="3240360"/>
          </a:xfrm>
        </p:spPr>
        <p:txBody>
          <a:bodyPr/>
          <a:lstStyle/>
          <a:p>
            <a:pPr>
              <a:lnSpc>
                <a:spcPct val="150000"/>
              </a:lnSpc>
            </a:pPr>
            <a:r>
              <a:rPr lang="tr-TR" dirty="0"/>
              <a:t>Gerçek hayatta dikkat edilmesi gereken gizlilik ve güvenlik kurallarının sanal ortamda da aynen geçerli olduğunu unutmayın. Dışarıda kendinize dikkat ederek birçok önlem aldığınız gibi sanal dünyada da kendinizi korumanız gerektiğini asla unutmayın. </a:t>
            </a:r>
          </a:p>
        </p:txBody>
      </p:sp>
    </p:spTree>
    <p:extLst>
      <p:ext uri="{BB962C8B-B14F-4D97-AF65-F5344CB8AC3E}">
        <p14:creationId xmlns:p14="http://schemas.microsoft.com/office/powerpoint/2010/main" val="1271802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339752" y="90785"/>
            <a:ext cx="6552728" cy="6434559"/>
          </a:xfrm>
        </p:spPr>
        <p:txBody>
          <a:bodyPr>
            <a:normAutofit/>
          </a:bodyPr>
          <a:lstStyle/>
          <a:p>
            <a:endParaRPr lang="tr-TR" dirty="0" smtClean="0"/>
          </a:p>
          <a:p>
            <a:endParaRPr lang="tr-TR" dirty="0"/>
          </a:p>
          <a:p>
            <a:r>
              <a:rPr lang="tr-TR" dirty="0" smtClean="0"/>
              <a:t>İnternette </a:t>
            </a:r>
            <a:r>
              <a:rPr lang="tr-TR" dirty="0"/>
              <a:t>paylaşılan bazı özel bilgiler kötüye kullanılabilir. Mesela odanıza girmesini istemediğiniz kişilerin sizden izinsiz odanıza girip özel eşyalarınızı karıştırması ve kötüye kullanması </a:t>
            </a:r>
            <a:r>
              <a:rPr lang="tr-TR" dirty="0" smtClean="0"/>
              <a:t>gibi</a:t>
            </a:r>
          </a:p>
          <a:p>
            <a:endParaRPr lang="tr-TR" dirty="0" smtClean="0"/>
          </a:p>
          <a:p>
            <a:endParaRPr lang="tr-TR" dirty="0"/>
          </a:p>
          <a:p>
            <a:r>
              <a:rPr lang="tr-TR" dirty="0"/>
              <a:t>Kişisel ve ailevi özel bilgilerinizi sanal ortamlarda paylaşmayın. Unutmayın sanal ortamlara aktarılan bilgiler çok çabuk kopyalanabiliyor. Karşılaştığınız herhangi bir tehlike, siber zorbalık durumunda anne babalarınızdan mutlaka destek alın</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625649">
            <a:off x="131347" y="1287194"/>
            <a:ext cx="2425452" cy="2448272"/>
          </a:xfrm>
          <a:prstGeom prst="ellipse">
            <a:avLst/>
          </a:prstGeom>
          <a:ln>
            <a:noFill/>
          </a:ln>
          <a:effectLst>
            <a:softEdge rad="112500"/>
          </a:effectLst>
        </p:spPr>
      </p:pic>
    </p:spTree>
    <p:extLst>
      <p:ext uri="{BB962C8B-B14F-4D97-AF65-F5344CB8AC3E}">
        <p14:creationId xmlns:p14="http://schemas.microsoft.com/office/powerpoint/2010/main" val="3270706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p:txBody>
          <a:bodyPr/>
          <a:lstStyle/>
          <a:p>
            <a:r>
              <a:rPr lang="tr-TR" dirty="0"/>
              <a:t>Sanal arkadaşlıkların tehlikeleri olabileceğini bilin, karşınızdakinin gerçek kimliğini, yaşını ve niyetini bilmeniz sanal ilişkilerde zordur. </a:t>
            </a:r>
            <a:r>
              <a:rPr lang="tr-TR" dirty="0" smtClean="0"/>
              <a:t>Tanımadığınız </a:t>
            </a:r>
            <a:r>
              <a:rPr lang="tr-TR" dirty="0"/>
              <a:t>kişilerden gelen arkadaşlık tekliflerini ve mesajlarını kabul etmeyin.</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3478905"/>
            <a:ext cx="5148064" cy="300608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356539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539552" y="731520"/>
            <a:ext cx="8064896" cy="3474720"/>
          </a:xfrm>
        </p:spPr>
        <p:txBody>
          <a:bodyPr>
            <a:normAutofit/>
          </a:bodyPr>
          <a:lstStyle/>
          <a:p>
            <a:r>
              <a:rPr lang="tr-TR" sz="2400" dirty="0"/>
              <a:t>Sanal ilişkilerde kişisel sınırlara dikkat edin. Özel bilgilerinizi internette asla paylaşmayın. </a:t>
            </a:r>
            <a:r>
              <a:rPr lang="tr-TR" sz="2400" dirty="0" smtClean="0"/>
              <a:t>(ev adresi, telefon, T.C , Okul ismi vs.)</a:t>
            </a:r>
            <a:endParaRPr lang="tr-TR" sz="24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7311" y="2276872"/>
            <a:ext cx="6429375" cy="3857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3875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548680"/>
            <a:ext cx="6840760" cy="1584176"/>
          </a:xfrm>
        </p:spPr>
        <p:txBody>
          <a:bodyPr/>
          <a:lstStyle/>
          <a:p>
            <a:pPr algn="ctr"/>
            <a:r>
              <a:rPr lang="tr-TR" dirty="0" smtClean="0"/>
              <a:t>Bilinçli Teknoloji Kullanımı</a:t>
            </a:r>
            <a:endParaRPr lang="tr-TR" dirty="0"/>
          </a:p>
        </p:txBody>
      </p:sp>
      <p:sp>
        <p:nvSpPr>
          <p:cNvPr id="3" name="İçerik Yer Tutucusu 2"/>
          <p:cNvSpPr>
            <a:spLocks noGrp="1"/>
          </p:cNvSpPr>
          <p:nvPr>
            <p:ph sz="quarter" idx="13"/>
          </p:nvPr>
        </p:nvSpPr>
        <p:spPr>
          <a:xfrm>
            <a:off x="755576" y="2276872"/>
            <a:ext cx="7272808" cy="3474720"/>
          </a:xfrm>
        </p:spPr>
        <p:txBody>
          <a:bodyPr>
            <a:normAutofit/>
          </a:bodyPr>
          <a:lstStyle/>
          <a:p>
            <a:pPr marL="45720" indent="0" algn="ctr">
              <a:buNone/>
            </a:pPr>
            <a:r>
              <a:rPr lang="tr-TR" dirty="0"/>
              <a:t>Hayatta her şeyin bir sınırı </a:t>
            </a:r>
            <a:r>
              <a:rPr lang="tr-TR" dirty="0" smtClean="0"/>
              <a:t>vardır; yemenin</a:t>
            </a:r>
            <a:r>
              <a:rPr lang="tr-TR" dirty="0"/>
              <a:t>, gezmenin, çalışmanın</a:t>
            </a:r>
          </a:p>
          <a:p>
            <a:pPr marL="45720" indent="0" algn="ctr">
              <a:buNone/>
            </a:pPr>
            <a:r>
              <a:rPr lang="tr-TR" dirty="0"/>
              <a:t>bir sınırı olduğu gibi teknolojinin</a:t>
            </a:r>
          </a:p>
          <a:p>
            <a:pPr marL="45720" indent="0" algn="ctr">
              <a:buNone/>
            </a:pPr>
            <a:r>
              <a:rPr lang="tr-TR" dirty="0"/>
              <a:t>de bir sınırı olmalıdır. Ancak doğru</a:t>
            </a:r>
          </a:p>
          <a:p>
            <a:pPr marL="45720" indent="0" algn="ctr">
              <a:buNone/>
            </a:pPr>
            <a:r>
              <a:rPr lang="tr-TR" dirty="0"/>
              <a:t>ve sınırlı kullanarak teknolojiden</a:t>
            </a:r>
          </a:p>
          <a:p>
            <a:pPr marL="45720" indent="0" algn="ctr">
              <a:buNone/>
            </a:pPr>
            <a:r>
              <a:rPr lang="tr-TR" dirty="0"/>
              <a:t>faydalanabilirsiniz. </a:t>
            </a:r>
            <a:endParaRPr lang="tr-TR" dirty="0" smtClean="0"/>
          </a:p>
          <a:p>
            <a:pPr marL="45720" indent="0" algn="ctr">
              <a:buNone/>
            </a:pPr>
            <a:r>
              <a:rPr lang="tr-TR" dirty="0" smtClean="0"/>
              <a:t>Teknoloji </a:t>
            </a:r>
            <a:r>
              <a:rPr lang="tr-TR" dirty="0"/>
              <a:t>hayatınızı</a:t>
            </a:r>
          </a:p>
          <a:p>
            <a:pPr marL="45720" indent="0" algn="ctr">
              <a:buNone/>
            </a:pPr>
            <a:r>
              <a:rPr lang="tr-TR" dirty="0"/>
              <a:t>sınırlamasın siz kullanımınızı sınırlayın. </a:t>
            </a:r>
          </a:p>
        </p:txBody>
      </p:sp>
    </p:spTree>
    <p:extLst>
      <p:ext uri="{BB962C8B-B14F-4D97-AF65-F5344CB8AC3E}">
        <p14:creationId xmlns:p14="http://schemas.microsoft.com/office/powerpoint/2010/main" val="1459426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4151039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7848872" cy="1656184"/>
          </a:xfrm>
        </p:spPr>
        <p:txBody>
          <a:bodyPr/>
          <a:lstStyle/>
          <a:p>
            <a:pPr algn="l"/>
            <a:r>
              <a:rPr lang="tr-TR" dirty="0" smtClean="0"/>
              <a:t>İnterneti Nasıl Kullanmalıyım?</a:t>
            </a:r>
            <a:endParaRPr lang="tr-TR" dirty="0"/>
          </a:p>
        </p:txBody>
      </p:sp>
      <p:sp>
        <p:nvSpPr>
          <p:cNvPr id="3" name="İçerik Yer Tutucusu 2"/>
          <p:cNvSpPr>
            <a:spLocks noGrp="1"/>
          </p:cNvSpPr>
          <p:nvPr>
            <p:ph sz="quarter" idx="13"/>
          </p:nvPr>
        </p:nvSpPr>
        <p:spPr>
          <a:xfrm>
            <a:off x="1043608" y="2348880"/>
            <a:ext cx="6400800" cy="3330704"/>
          </a:xfrm>
        </p:spPr>
        <p:txBody>
          <a:bodyPr/>
          <a:lstStyle/>
          <a:p>
            <a:r>
              <a:rPr lang="tr-TR" dirty="0"/>
              <a:t>İnternetin bilinçsiz ve aşırı kullanımı</a:t>
            </a:r>
          </a:p>
          <a:p>
            <a:pPr marL="45720" indent="0">
              <a:buNone/>
            </a:pPr>
            <a:r>
              <a:rPr lang="tr-TR" dirty="0"/>
              <a:t>geleceğimizi düşünmemizi, geleceğe yönelik</a:t>
            </a:r>
          </a:p>
          <a:p>
            <a:pPr marL="45720" indent="0">
              <a:buNone/>
            </a:pPr>
            <a:r>
              <a:rPr lang="tr-TR" dirty="0"/>
              <a:t>hedefler belirlememizi ve hayal kurmamızı</a:t>
            </a:r>
          </a:p>
          <a:p>
            <a:pPr marL="45720" indent="0">
              <a:buNone/>
            </a:pPr>
            <a:r>
              <a:rPr lang="tr-TR" dirty="0"/>
              <a:t>engeller. Bizi bugüne hapseder. Geleceğimizi</a:t>
            </a:r>
          </a:p>
          <a:p>
            <a:pPr marL="45720" indent="0">
              <a:buNone/>
            </a:pPr>
            <a:r>
              <a:rPr lang="tr-TR" dirty="0"/>
              <a:t>düşünebilmek için interneti sınırlı kullanmalıyız</a:t>
            </a:r>
          </a:p>
        </p:txBody>
      </p:sp>
    </p:spTree>
    <p:extLst>
      <p:ext uri="{BB962C8B-B14F-4D97-AF65-F5344CB8AC3E}">
        <p14:creationId xmlns:p14="http://schemas.microsoft.com/office/powerpoint/2010/main" val="1620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8208911" cy="2297192"/>
          </a:xfrm>
        </p:spPr>
        <p:txBody>
          <a:bodyPr/>
          <a:lstStyle/>
          <a:p>
            <a:r>
              <a:rPr lang="tr-TR" dirty="0" smtClean="0"/>
              <a:t>İnternetin Bilinçsiz ve Aşırı Kullanımının Olumsuz Etkileri</a:t>
            </a:r>
            <a:endParaRPr lang="tr-TR" dirty="0"/>
          </a:p>
        </p:txBody>
      </p:sp>
      <p:sp>
        <p:nvSpPr>
          <p:cNvPr id="3" name="İçerik Yer Tutucusu 2"/>
          <p:cNvSpPr>
            <a:spLocks noGrp="1"/>
          </p:cNvSpPr>
          <p:nvPr>
            <p:ph sz="quarter" idx="13"/>
          </p:nvPr>
        </p:nvSpPr>
        <p:spPr>
          <a:xfrm>
            <a:off x="755576" y="2924944"/>
            <a:ext cx="7344816" cy="3474720"/>
          </a:xfrm>
        </p:spPr>
        <p:txBody>
          <a:bodyPr>
            <a:normAutofit lnSpcReduction="10000"/>
          </a:bodyPr>
          <a:lstStyle/>
          <a:p>
            <a:r>
              <a:rPr lang="tr-TR" dirty="0"/>
              <a:t>Yapılan araştırmalar gösteriyor ki, internet</a:t>
            </a:r>
          </a:p>
          <a:p>
            <a:pPr marL="45720" indent="0">
              <a:buNone/>
            </a:pPr>
            <a:r>
              <a:rPr lang="tr-TR" dirty="0"/>
              <a:t>akıllı telefonlar ve tablet uzun süre</a:t>
            </a:r>
          </a:p>
          <a:p>
            <a:pPr marL="45720" indent="0">
              <a:buNone/>
            </a:pPr>
            <a:r>
              <a:rPr lang="tr-TR" dirty="0"/>
              <a:t>kullanıldığında kişide dikkat, hafıza, analiz</a:t>
            </a:r>
          </a:p>
          <a:p>
            <a:pPr marL="45720" indent="0">
              <a:buNone/>
            </a:pPr>
            <a:r>
              <a:rPr lang="tr-TR" dirty="0"/>
              <a:t>yeteneğinde azalma gibi zihinsel sorunlara</a:t>
            </a:r>
          </a:p>
          <a:p>
            <a:pPr marL="45720" indent="0">
              <a:buNone/>
            </a:pPr>
            <a:r>
              <a:rPr lang="tr-TR" dirty="0"/>
              <a:t>neden olur. Bu nedenle interneti yoğun</a:t>
            </a:r>
          </a:p>
          <a:p>
            <a:pPr marL="45720" indent="0">
              <a:buNone/>
            </a:pPr>
            <a:r>
              <a:rPr lang="tr-TR" dirty="0"/>
              <a:t>kullanan kişiler günlük yaşamda, okumada,</a:t>
            </a:r>
          </a:p>
          <a:p>
            <a:pPr marL="45720" indent="0">
              <a:buNone/>
            </a:pPr>
            <a:r>
              <a:rPr lang="tr-TR" dirty="0"/>
              <a:t>konuşmaları yeni şeyler öğrenmekte</a:t>
            </a:r>
          </a:p>
          <a:p>
            <a:pPr marL="45720" indent="0">
              <a:buNone/>
            </a:pPr>
            <a:r>
              <a:rPr lang="tr-TR" dirty="0"/>
              <a:t>güçlükler yaşarlar.</a:t>
            </a:r>
          </a:p>
          <a:p>
            <a:endParaRPr lang="tr-TR" dirty="0"/>
          </a:p>
        </p:txBody>
      </p:sp>
    </p:spTree>
    <p:extLst>
      <p:ext uri="{BB962C8B-B14F-4D97-AF65-F5344CB8AC3E}">
        <p14:creationId xmlns:p14="http://schemas.microsoft.com/office/powerpoint/2010/main" val="3854035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467544" y="1340768"/>
            <a:ext cx="4608512" cy="4320480"/>
          </a:xfrm>
        </p:spPr>
        <p:txBody>
          <a:bodyPr>
            <a:normAutofit/>
          </a:bodyPr>
          <a:lstStyle/>
          <a:p>
            <a:r>
              <a:rPr lang="tr-TR" dirty="0"/>
              <a:t>Dikkat süreniz azalabilir</a:t>
            </a:r>
            <a:r>
              <a:rPr lang="tr-TR" dirty="0" smtClean="0"/>
              <a:t>, uzun </a:t>
            </a:r>
            <a:r>
              <a:rPr lang="tr-TR" dirty="0" smtClean="0"/>
              <a:t>süreli kullanımda </a:t>
            </a:r>
            <a:r>
              <a:rPr lang="tr-TR" dirty="0"/>
              <a:t>ise dikkat eksikliği </a:t>
            </a:r>
            <a:r>
              <a:rPr lang="tr-TR" dirty="0" smtClean="0"/>
              <a:t>gibi kalıcı </a:t>
            </a:r>
            <a:r>
              <a:rPr lang="tr-TR" dirty="0"/>
              <a:t>zararlar verebilir. </a:t>
            </a:r>
            <a:endParaRPr lang="tr-TR" dirty="0" smtClean="0"/>
          </a:p>
          <a:p>
            <a:pPr marL="45720" indent="0">
              <a:buNone/>
            </a:pPr>
            <a:endParaRPr lang="tr-TR" dirty="0"/>
          </a:p>
          <a:p>
            <a:pPr marL="45720" indent="0">
              <a:buNone/>
            </a:pPr>
            <a:r>
              <a:rPr lang="tr-TR" dirty="0" smtClean="0"/>
              <a:t>Dikkat eksikliği yaşayabilirsiniz</a:t>
            </a:r>
            <a:r>
              <a:rPr lang="tr-TR" dirty="0"/>
              <a:t>. Böylece </a:t>
            </a:r>
            <a:r>
              <a:rPr lang="tr-TR" dirty="0" smtClean="0"/>
              <a:t>derse odaklanmanız </a:t>
            </a:r>
            <a:r>
              <a:rPr lang="tr-TR" dirty="0"/>
              <a:t>ve anlama </a:t>
            </a:r>
            <a:r>
              <a:rPr lang="tr-TR" dirty="0" smtClean="0"/>
              <a:t>beceriniz olumsuz </a:t>
            </a:r>
            <a:r>
              <a:rPr lang="tr-TR" dirty="0"/>
              <a:t>etkilenebilir, bu durum </a:t>
            </a:r>
            <a:r>
              <a:rPr lang="tr-TR" dirty="0" smtClean="0"/>
              <a:t>okul başarınızı </a:t>
            </a:r>
            <a:r>
              <a:rPr lang="tr-TR" dirty="0"/>
              <a:t>düşürebilir.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772816"/>
            <a:ext cx="3456384" cy="2762401"/>
          </a:xfrm>
          <a:prstGeom prst="rect">
            <a:avLst/>
          </a:prstGeom>
          <a:ln>
            <a:noFill/>
          </a:ln>
          <a:effectLst>
            <a:softEdge rad="112500"/>
          </a:effectLst>
        </p:spPr>
      </p:pic>
    </p:spTree>
    <p:extLst>
      <p:ext uri="{BB962C8B-B14F-4D97-AF65-F5344CB8AC3E}">
        <p14:creationId xmlns:p14="http://schemas.microsoft.com/office/powerpoint/2010/main" val="651915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332656"/>
            <a:ext cx="7416824" cy="1512168"/>
          </a:xfrm>
        </p:spPr>
        <p:txBody>
          <a:bodyPr/>
          <a:lstStyle/>
          <a:p>
            <a:endParaRPr lang="tr-TR" dirty="0"/>
          </a:p>
        </p:txBody>
      </p:sp>
      <p:sp>
        <p:nvSpPr>
          <p:cNvPr id="3" name="İçerik Yer Tutucusu 2"/>
          <p:cNvSpPr>
            <a:spLocks noGrp="1"/>
          </p:cNvSpPr>
          <p:nvPr>
            <p:ph sz="quarter" idx="13"/>
          </p:nvPr>
        </p:nvSpPr>
        <p:spPr>
          <a:xfrm>
            <a:off x="611560" y="1916832"/>
            <a:ext cx="7992888" cy="4536504"/>
          </a:xfrm>
        </p:spPr>
        <p:txBody>
          <a:bodyPr/>
          <a:lstStyle/>
          <a:p>
            <a:r>
              <a:rPr lang="tr-TR" dirty="0"/>
              <a:t>Pasif, agresif, özgüvensiz, sosyal açıdan uyumsuz olma</a:t>
            </a:r>
          </a:p>
          <a:p>
            <a:r>
              <a:rPr lang="tr-TR" dirty="0" smtClean="0"/>
              <a:t>Obsesif (takıntılı), </a:t>
            </a:r>
            <a:r>
              <a:rPr lang="tr-TR" dirty="0"/>
              <a:t>bağımlı ya da anti-sosyal özellikler taşıma</a:t>
            </a:r>
          </a:p>
          <a:p>
            <a:r>
              <a:rPr lang="tr-TR" dirty="0"/>
              <a:t>Sık moral bozukluğu, </a:t>
            </a:r>
            <a:r>
              <a:rPr lang="tr-TR" dirty="0" err="1" smtClean="0"/>
              <a:t>anksiyete</a:t>
            </a:r>
            <a:r>
              <a:rPr lang="tr-TR" dirty="0"/>
              <a:t> </a:t>
            </a:r>
            <a:r>
              <a:rPr lang="tr-TR" dirty="0" smtClean="0"/>
              <a:t>(kaygı bozukluğu)</a:t>
            </a:r>
            <a:endParaRPr lang="tr-TR" dirty="0"/>
          </a:p>
          <a:p>
            <a:r>
              <a:rPr lang="tr-TR" dirty="0"/>
              <a:t>Düşük akademik performans</a:t>
            </a:r>
          </a:p>
          <a:p>
            <a:r>
              <a:rPr lang="tr-TR" dirty="0"/>
              <a:t>Aile ve arkadaşlarla zayıf </a:t>
            </a:r>
            <a:r>
              <a:rPr lang="tr-TR" dirty="0" smtClean="0"/>
              <a:t>ilişkiler</a:t>
            </a:r>
          </a:p>
          <a:p>
            <a:r>
              <a:rPr lang="tr-TR" dirty="0" smtClean="0"/>
              <a:t>Oyunlara bağımlı olma</a:t>
            </a:r>
          </a:p>
          <a:p>
            <a:r>
              <a:rPr lang="tr-TR" dirty="0" smtClean="0"/>
              <a:t>Saldırgan ve zarar verici davranışlar sergileme</a:t>
            </a:r>
          </a:p>
          <a:p>
            <a:r>
              <a:rPr lang="tr-TR" dirty="0" smtClean="0"/>
              <a:t>Zamanı verimli kullanamama</a:t>
            </a:r>
          </a:p>
          <a:p>
            <a:endParaRPr lang="tr-TR" dirty="0"/>
          </a:p>
        </p:txBody>
      </p:sp>
    </p:spTree>
    <p:extLst>
      <p:ext uri="{BB962C8B-B14F-4D97-AF65-F5344CB8AC3E}">
        <p14:creationId xmlns:p14="http://schemas.microsoft.com/office/powerpoint/2010/main" val="239030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582824" y="332656"/>
            <a:ext cx="8064896" cy="5832648"/>
          </a:xfrm>
        </p:spPr>
        <p:txBody>
          <a:bodyPr>
            <a:normAutofit/>
          </a:bodyPr>
          <a:lstStyle/>
          <a:p>
            <a:pPr marL="45720" indent="0">
              <a:buNone/>
            </a:pPr>
            <a:endParaRPr lang="tr-TR" dirty="0"/>
          </a:p>
          <a:p>
            <a:r>
              <a:rPr lang="tr-TR" dirty="0" smtClean="0"/>
              <a:t>Teknoloji kullanımı </a:t>
            </a:r>
            <a:r>
              <a:rPr lang="tr-TR" dirty="0"/>
              <a:t>ve televizyon izleme </a:t>
            </a:r>
            <a:r>
              <a:rPr lang="tr-TR" dirty="0" smtClean="0"/>
              <a:t>süresinin artmasının, </a:t>
            </a:r>
            <a:r>
              <a:rPr lang="tr-TR" dirty="0"/>
              <a:t>çocuklukta </a:t>
            </a:r>
            <a:r>
              <a:rPr lang="tr-TR" dirty="0" err="1"/>
              <a:t>obezite</a:t>
            </a:r>
            <a:r>
              <a:rPr lang="tr-TR" dirty="0"/>
              <a:t> ile pozitif </a:t>
            </a:r>
            <a:r>
              <a:rPr lang="tr-TR" dirty="0" smtClean="0"/>
              <a:t>bir </a:t>
            </a:r>
            <a:r>
              <a:rPr lang="tr-TR" dirty="0"/>
              <a:t>ilişki olduğu görülmüştür</a:t>
            </a:r>
            <a:r>
              <a:rPr lang="tr-TR" dirty="0" smtClean="0"/>
              <a:t>.</a:t>
            </a:r>
          </a:p>
          <a:p>
            <a:r>
              <a:rPr lang="tr-TR" dirty="0"/>
              <a:t>Spordan uzak </a:t>
            </a:r>
            <a:r>
              <a:rPr lang="tr-TR" dirty="0" smtClean="0"/>
              <a:t>durmak </a:t>
            </a:r>
            <a:r>
              <a:rPr lang="tr-TR" dirty="0"/>
              <a:t>ve hareketsiz </a:t>
            </a:r>
            <a:r>
              <a:rPr lang="tr-TR" dirty="0" smtClean="0"/>
              <a:t>yaşamı tercih etmek de yaşam kalitemizin düşmesine neden olmaktadır. </a:t>
            </a:r>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426" y="2996952"/>
            <a:ext cx="5271120" cy="26355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67313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3347864" y="1340768"/>
            <a:ext cx="5616624" cy="4680520"/>
          </a:xfrm>
        </p:spPr>
        <p:txBody>
          <a:bodyPr/>
          <a:lstStyle/>
          <a:p>
            <a:r>
              <a:rPr lang="tr-TR" dirty="0"/>
              <a:t>Sosyal medyayı aşırı kullanan veya yatak odasında teknolojik cihazlarla uyuyan çocukların uyku bozuklukları açısından daha fazla risk altında olduğu tespit edilmiştir. </a:t>
            </a:r>
          </a:p>
          <a:p>
            <a:endParaRPr lang="tr-TR" dirty="0"/>
          </a:p>
          <a:p>
            <a:r>
              <a:rPr lang="tr-TR" dirty="0"/>
              <a:t>Kötü ve yetersiz uyku alışkanlığı, çocukların ruhsal durumunu, davranışlarını akademik başarılarını, büyüme gelişme hızlarını olumsuz etkilemektedir.</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500" y="1556792"/>
            <a:ext cx="3173364" cy="3303183"/>
          </a:xfrm>
          <a:prstGeom prst="ellipse">
            <a:avLst/>
          </a:prstGeom>
          <a:ln>
            <a:noFill/>
          </a:ln>
          <a:effectLst>
            <a:softEdge rad="112500"/>
          </a:effectLst>
        </p:spPr>
      </p:pic>
    </p:spTree>
    <p:extLst>
      <p:ext uri="{BB962C8B-B14F-4D97-AF65-F5344CB8AC3E}">
        <p14:creationId xmlns:p14="http://schemas.microsoft.com/office/powerpoint/2010/main" val="3975107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539552" y="731520"/>
            <a:ext cx="7632848" cy="4857720"/>
          </a:xfrm>
        </p:spPr>
        <p:txBody>
          <a:bodyPr>
            <a:normAutofit fontScale="92500" lnSpcReduction="20000"/>
          </a:bodyPr>
          <a:lstStyle/>
          <a:p>
            <a:endParaRPr lang="tr-TR" dirty="0" smtClean="0"/>
          </a:p>
          <a:p>
            <a:r>
              <a:rPr lang="tr-TR" dirty="0" smtClean="0"/>
              <a:t>Çok </a:t>
            </a:r>
            <a:r>
              <a:rPr lang="tr-TR" dirty="0"/>
              <a:t>fazla ekran karşısında olmanın dış görünüşünüze de</a:t>
            </a:r>
          </a:p>
          <a:p>
            <a:pPr marL="45720" indent="0">
              <a:buNone/>
            </a:pPr>
            <a:r>
              <a:rPr lang="tr-TR" dirty="0"/>
              <a:t>olumsuz etkileri vardır. Hantal bir vücut, </a:t>
            </a:r>
            <a:r>
              <a:rPr lang="tr-TR" dirty="0" err="1" smtClean="0"/>
              <a:t>obezite</a:t>
            </a:r>
            <a:r>
              <a:rPr lang="tr-TR" dirty="0" smtClean="0"/>
              <a:t>, </a:t>
            </a:r>
            <a:r>
              <a:rPr lang="tr-TR" dirty="0" smtClean="0"/>
              <a:t>kilo </a:t>
            </a:r>
            <a:r>
              <a:rPr lang="tr-TR" dirty="0" smtClean="0"/>
              <a:t>alımı veya</a:t>
            </a:r>
            <a:endParaRPr lang="tr-TR" dirty="0"/>
          </a:p>
          <a:p>
            <a:pPr marL="45720" indent="0">
              <a:buNone/>
            </a:pPr>
            <a:r>
              <a:rPr lang="tr-TR" dirty="0"/>
              <a:t>bedeninizde kaslarda gelişim geriliği </a:t>
            </a:r>
            <a:r>
              <a:rPr lang="tr-TR" dirty="0" err="1"/>
              <a:t>vb</a:t>
            </a:r>
            <a:r>
              <a:rPr lang="tr-TR" dirty="0"/>
              <a:t>).</a:t>
            </a:r>
          </a:p>
          <a:p>
            <a:pPr marL="45720" indent="0">
              <a:buNone/>
            </a:pPr>
            <a:endParaRPr lang="tr-TR" dirty="0" smtClean="0"/>
          </a:p>
          <a:p>
            <a:pPr marL="45720" indent="0">
              <a:buNone/>
            </a:pPr>
            <a:endParaRPr lang="tr-TR" dirty="0"/>
          </a:p>
          <a:p>
            <a:pPr marL="45720" indent="0">
              <a:buNone/>
            </a:pPr>
            <a:endParaRPr lang="tr-TR" dirty="0" smtClean="0"/>
          </a:p>
          <a:p>
            <a:pPr marL="45720" indent="0">
              <a:buNone/>
            </a:pPr>
            <a:endParaRPr lang="tr-TR" dirty="0"/>
          </a:p>
          <a:p>
            <a:pPr marL="45720" indent="0">
              <a:buNone/>
            </a:pPr>
            <a:endParaRPr lang="tr-TR" dirty="0" smtClean="0"/>
          </a:p>
          <a:p>
            <a:pPr marL="45720" indent="0">
              <a:buNone/>
            </a:pPr>
            <a:r>
              <a:rPr lang="tr-TR" dirty="0" smtClean="0"/>
              <a:t>İNTERNETİ </a:t>
            </a:r>
            <a:r>
              <a:rPr lang="tr-TR" dirty="0"/>
              <a:t>NASIL KULLANMALIYIM?</a:t>
            </a:r>
          </a:p>
          <a:p>
            <a:pPr marL="45720" indent="0">
              <a:buNone/>
            </a:pPr>
            <a:r>
              <a:rPr lang="tr-TR" dirty="0"/>
              <a:t>Bilinçli, amaçlı ve sınırlı bir şekilde</a:t>
            </a:r>
          </a:p>
          <a:p>
            <a:pPr marL="45720" indent="0">
              <a:buNone/>
            </a:pPr>
            <a:r>
              <a:rPr lang="tr-TR" dirty="0"/>
              <a:t>kullandığınızda, internetin yararı</a:t>
            </a:r>
          </a:p>
          <a:p>
            <a:pPr marL="45720" indent="0">
              <a:buNone/>
            </a:pPr>
            <a:r>
              <a:rPr lang="tr-TR" dirty="0"/>
              <a:t>oldukça fazladır. Diğer türlü size</a:t>
            </a:r>
          </a:p>
          <a:p>
            <a:pPr marL="45720" indent="0">
              <a:buNone/>
            </a:pPr>
            <a:r>
              <a:rPr lang="tr-TR" dirty="0"/>
              <a:t>zarar verebilir...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6465" y="2492896"/>
            <a:ext cx="3605766" cy="3146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94553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4897</TotalTime>
  <Words>696</Words>
  <Application>Microsoft Office PowerPoint</Application>
  <PresentationFormat>Ekran Gösterisi (4:3)</PresentationFormat>
  <Paragraphs>97</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Hava Akımı</vt:lpstr>
      <vt:lpstr>BİLİNÇLİ TEKNOLOJİ KULLANIMI</vt:lpstr>
      <vt:lpstr>Bilinçli Teknoloji Kullanımı</vt:lpstr>
      <vt:lpstr>İnterneti Nasıl Kullanmalıyım?</vt:lpstr>
      <vt:lpstr>İnternetin Bilinçsiz ve Aşırı Kullanımının Olumsuz Etkileri</vt:lpstr>
      <vt:lpstr>PowerPoint Sunusu</vt:lpstr>
      <vt:lpstr>PowerPoint Sunusu</vt:lpstr>
      <vt:lpstr>PowerPoint Sunusu</vt:lpstr>
      <vt:lpstr>PowerPoint Sunusu</vt:lpstr>
      <vt:lpstr>PowerPoint Sunusu</vt:lpstr>
      <vt:lpstr>Teknolojinin Olumlu Etkilerine bakacak olursak; </vt:lpstr>
      <vt:lpstr>PowerPoint Sunusu</vt:lpstr>
      <vt:lpstr>NELER YAPMALIYIZ?</vt:lpstr>
      <vt:lpstr>PowerPoint Sunusu</vt:lpstr>
      <vt:lpstr>PowerPoint Sunusu</vt:lpstr>
      <vt:lpstr>PowerPoint Sunusu</vt:lpstr>
      <vt:lpstr>İNTERNETİN GÜVENLİ KULLANIMI</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BİLİNÇLİ TEKNOLOJİ KULLANIMI</dc:title>
  <dc:creator>PC</dc:creator>
  <cp:lastModifiedBy>Microsoft</cp:lastModifiedBy>
  <cp:revision>24</cp:revision>
  <dcterms:created xsi:type="dcterms:W3CDTF">2021-09-10T11:29:47Z</dcterms:created>
  <dcterms:modified xsi:type="dcterms:W3CDTF">2021-09-22T13:46:33Z</dcterms:modified>
</cp:coreProperties>
</file>